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2"/>
  </p:notesMasterIdLst>
  <p:handoutMasterIdLst>
    <p:handoutMasterId r:id="rId53"/>
  </p:handoutMasterIdLst>
  <p:sldIdLst>
    <p:sldId id="256" r:id="rId2"/>
    <p:sldId id="258" r:id="rId3"/>
    <p:sldId id="453" r:id="rId4"/>
    <p:sldId id="478" r:id="rId5"/>
    <p:sldId id="479" r:id="rId6"/>
    <p:sldId id="433" r:id="rId7"/>
    <p:sldId id="485" r:id="rId8"/>
    <p:sldId id="486" r:id="rId9"/>
    <p:sldId id="483" r:id="rId10"/>
    <p:sldId id="475" r:id="rId11"/>
    <p:sldId id="469" r:id="rId12"/>
    <p:sldId id="470" r:id="rId13"/>
    <p:sldId id="472" r:id="rId14"/>
    <p:sldId id="474" r:id="rId15"/>
    <p:sldId id="270" r:id="rId16"/>
    <p:sldId id="493" r:id="rId17"/>
    <p:sldId id="494" r:id="rId18"/>
    <p:sldId id="271" r:id="rId19"/>
    <p:sldId id="487" r:id="rId20"/>
    <p:sldId id="273" r:id="rId21"/>
    <p:sldId id="272" r:id="rId22"/>
    <p:sldId id="274" r:id="rId23"/>
    <p:sldId id="275" r:id="rId24"/>
    <p:sldId id="276" r:id="rId25"/>
    <p:sldId id="277" r:id="rId26"/>
    <p:sldId id="278" r:id="rId27"/>
    <p:sldId id="495" r:id="rId28"/>
    <p:sldId id="490" r:id="rId29"/>
    <p:sldId id="489" r:id="rId30"/>
    <p:sldId id="279" r:id="rId31"/>
    <p:sldId id="281" r:id="rId32"/>
    <p:sldId id="283" r:id="rId33"/>
    <p:sldId id="496" r:id="rId34"/>
    <p:sldId id="284" r:id="rId35"/>
    <p:sldId id="497" r:id="rId36"/>
    <p:sldId id="503" r:id="rId37"/>
    <p:sldId id="500" r:id="rId38"/>
    <p:sldId id="285" r:id="rId39"/>
    <p:sldId id="482" r:id="rId40"/>
    <p:sldId id="498" r:id="rId41"/>
    <p:sldId id="504" r:id="rId42"/>
    <p:sldId id="505" r:id="rId43"/>
    <p:sldId id="506" r:id="rId44"/>
    <p:sldId id="501" r:id="rId45"/>
    <p:sldId id="477" r:id="rId46"/>
    <p:sldId id="476" r:id="rId47"/>
    <p:sldId id="448" r:id="rId48"/>
    <p:sldId id="499" r:id="rId49"/>
    <p:sldId id="502" r:id="rId50"/>
    <p:sldId id="428"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CC5D12"/>
    <a:srgbClr val="34A6DC"/>
    <a:srgbClr val="6CBEE6"/>
    <a:srgbClr val="2EA2DB"/>
    <a:srgbClr val="57C3EA"/>
    <a:srgbClr val="84BAF1"/>
    <a:srgbClr val="66C6E8"/>
    <a:srgbClr val="57BCE6"/>
    <a:srgbClr val="57C3E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32" autoAdjust="0"/>
    <p:restoredTop sz="78108" autoAdjust="0"/>
  </p:normalViewPr>
  <p:slideViewPr>
    <p:cSldViewPr snapToGrid="0" snapToObjects="1">
      <p:cViewPr varScale="1">
        <p:scale>
          <a:sx n="56" d="100"/>
          <a:sy n="56" d="100"/>
        </p:scale>
        <p:origin x="1356" y="7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snapToGrid="0" snapToObjects="1">
      <p:cViewPr varScale="1">
        <p:scale>
          <a:sx n="57" d="100"/>
          <a:sy n="57" d="100"/>
        </p:scale>
        <p:origin x="283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CC2C87-59E6-4F08-B91E-1112F67C6825}" type="doc">
      <dgm:prSet loTypeId="urn:microsoft.com/office/officeart/2005/8/layout/chevron1" loCatId="process" qsTypeId="urn:microsoft.com/office/officeart/2005/8/quickstyle/simple1" qsCatId="simple" csTypeId="urn:microsoft.com/office/officeart/2005/8/colors/accent1_2" csCatId="accent1" phldr="1"/>
      <dgm:spPr/>
    </dgm:pt>
    <dgm:pt modelId="{5231CAC6-72F3-432B-83FF-8A603619FF30}">
      <dgm:prSet phldrT="[Text]"/>
      <dgm:spPr/>
      <dgm:t>
        <a:bodyPr/>
        <a:lstStyle/>
        <a:p>
          <a:r>
            <a:rPr lang="en-US" dirty="0"/>
            <a:t>1. Extract Rules from trained ensemble model</a:t>
          </a:r>
        </a:p>
      </dgm:t>
    </dgm:pt>
    <dgm:pt modelId="{A159509C-6BB2-431B-A360-C484545CD751}" type="parTrans" cxnId="{1D018C8C-A585-4100-93D2-FC4B1C1A397A}">
      <dgm:prSet/>
      <dgm:spPr/>
      <dgm:t>
        <a:bodyPr/>
        <a:lstStyle/>
        <a:p>
          <a:endParaRPr lang="en-US"/>
        </a:p>
      </dgm:t>
    </dgm:pt>
    <dgm:pt modelId="{BEA78F80-852A-49F2-852F-9943BC63F61E}" type="sibTrans" cxnId="{1D018C8C-A585-4100-93D2-FC4B1C1A397A}">
      <dgm:prSet/>
      <dgm:spPr/>
      <dgm:t>
        <a:bodyPr/>
        <a:lstStyle/>
        <a:p>
          <a:endParaRPr lang="en-US"/>
        </a:p>
      </dgm:t>
    </dgm:pt>
    <dgm:pt modelId="{DD198E9F-B5FA-4F8E-87DA-73D650F86366}">
      <dgm:prSet phldrT="[Text]"/>
      <dgm:spPr/>
      <dgm:t>
        <a:bodyPr/>
        <a:lstStyle/>
        <a:p>
          <a:r>
            <a:rPr lang="en-US" dirty="0"/>
            <a:t>2. Find Neighborhoods related to all Rules</a:t>
          </a:r>
        </a:p>
      </dgm:t>
    </dgm:pt>
    <dgm:pt modelId="{1077C7A4-F929-4268-9C87-6329B2C8E649}" type="parTrans" cxnId="{0C33470C-DA25-40BC-B98C-FA7555C22CC3}">
      <dgm:prSet/>
      <dgm:spPr/>
      <dgm:t>
        <a:bodyPr/>
        <a:lstStyle/>
        <a:p>
          <a:endParaRPr lang="en-US"/>
        </a:p>
      </dgm:t>
    </dgm:pt>
    <dgm:pt modelId="{229C94A4-45AD-436C-B6BE-673984578925}" type="sibTrans" cxnId="{0C33470C-DA25-40BC-B98C-FA7555C22CC3}">
      <dgm:prSet/>
      <dgm:spPr/>
      <dgm:t>
        <a:bodyPr/>
        <a:lstStyle/>
        <a:p>
          <a:endParaRPr lang="en-US"/>
        </a:p>
      </dgm:t>
    </dgm:pt>
    <dgm:pt modelId="{D23D12C5-A40B-4AAF-98AA-7418B828672C}">
      <dgm:prSet phldrT="[Text]"/>
      <dgm:spPr/>
      <dgm:t>
        <a:bodyPr/>
        <a:lstStyle/>
        <a:p>
          <a:r>
            <a:rPr lang="en-US" dirty="0"/>
            <a:t>3. Updating Rules Bounds Based on Neighborhoods</a:t>
          </a:r>
        </a:p>
      </dgm:t>
    </dgm:pt>
    <dgm:pt modelId="{6B4C8819-1BAC-4993-B0CF-82D1DB58871C}" type="parTrans" cxnId="{A941FA2F-B9A8-40D5-8598-46926499E0F9}">
      <dgm:prSet/>
      <dgm:spPr/>
      <dgm:t>
        <a:bodyPr/>
        <a:lstStyle/>
        <a:p>
          <a:endParaRPr lang="en-US"/>
        </a:p>
      </dgm:t>
    </dgm:pt>
    <dgm:pt modelId="{DF77A4E4-8B89-4E9D-A1AA-FF49AFADE9F8}" type="sibTrans" cxnId="{A941FA2F-B9A8-40D5-8598-46926499E0F9}">
      <dgm:prSet/>
      <dgm:spPr/>
      <dgm:t>
        <a:bodyPr/>
        <a:lstStyle/>
        <a:p>
          <a:endParaRPr lang="en-US"/>
        </a:p>
      </dgm:t>
    </dgm:pt>
    <dgm:pt modelId="{166899E6-B5BF-4104-AE6D-23026BA108CC}">
      <dgm:prSet phldrT="[Text]"/>
      <dgm:spPr/>
      <dgm:t>
        <a:bodyPr/>
        <a:lstStyle/>
        <a:p>
          <a:r>
            <a:rPr lang="en-US" dirty="0"/>
            <a:t>4. Filtering Features from Rules based on SHAP Importance</a:t>
          </a:r>
        </a:p>
      </dgm:t>
    </dgm:pt>
    <dgm:pt modelId="{4F014AE5-9037-4CE5-98E3-69C151BC1F02}" type="parTrans" cxnId="{0ED54607-5171-464F-9761-008BB99D82EB}">
      <dgm:prSet/>
      <dgm:spPr/>
      <dgm:t>
        <a:bodyPr/>
        <a:lstStyle/>
        <a:p>
          <a:endParaRPr lang="en-US"/>
        </a:p>
      </dgm:t>
    </dgm:pt>
    <dgm:pt modelId="{4166D490-4771-4302-8FE5-2503FDFD3BBD}" type="sibTrans" cxnId="{0ED54607-5171-464F-9761-008BB99D82EB}">
      <dgm:prSet/>
      <dgm:spPr/>
      <dgm:t>
        <a:bodyPr/>
        <a:lstStyle/>
        <a:p>
          <a:endParaRPr lang="en-US"/>
        </a:p>
      </dgm:t>
    </dgm:pt>
    <dgm:pt modelId="{7B4592DF-885C-46C6-9A9E-C243806A573E}" type="pres">
      <dgm:prSet presAssocID="{92CC2C87-59E6-4F08-B91E-1112F67C6825}" presName="Name0" presStyleCnt="0">
        <dgm:presLayoutVars>
          <dgm:dir/>
          <dgm:animLvl val="lvl"/>
          <dgm:resizeHandles val="exact"/>
        </dgm:presLayoutVars>
      </dgm:prSet>
      <dgm:spPr/>
    </dgm:pt>
    <dgm:pt modelId="{6FFA8425-39D7-4EDB-B199-CF5EC67FF091}" type="pres">
      <dgm:prSet presAssocID="{5231CAC6-72F3-432B-83FF-8A603619FF30}" presName="parTxOnly" presStyleLbl="node1" presStyleIdx="0" presStyleCnt="4">
        <dgm:presLayoutVars>
          <dgm:chMax val="0"/>
          <dgm:chPref val="0"/>
          <dgm:bulletEnabled val="1"/>
        </dgm:presLayoutVars>
      </dgm:prSet>
      <dgm:spPr/>
    </dgm:pt>
    <dgm:pt modelId="{C3B316C3-103C-4191-B190-2D745340681C}" type="pres">
      <dgm:prSet presAssocID="{BEA78F80-852A-49F2-852F-9943BC63F61E}" presName="parTxOnlySpace" presStyleCnt="0"/>
      <dgm:spPr/>
    </dgm:pt>
    <dgm:pt modelId="{DCB2F193-7A36-4334-B72C-350B485CB487}" type="pres">
      <dgm:prSet presAssocID="{DD198E9F-B5FA-4F8E-87DA-73D650F86366}" presName="parTxOnly" presStyleLbl="node1" presStyleIdx="1" presStyleCnt="4">
        <dgm:presLayoutVars>
          <dgm:chMax val="0"/>
          <dgm:chPref val="0"/>
          <dgm:bulletEnabled val="1"/>
        </dgm:presLayoutVars>
      </dgm:prSet>
      <dgm:spPr/>
    </dgm:pt>
    <dgm:pt modelId="{03E7D5A7-ECCF-4BFC-893E-F4BD3241B446}" type="pres">
      <dgm:prSet presAssocID="{229C94A4-45AD-436C-B6BE-673984578925}" presName="parTxOnlySpace" presStyleCnt="0"/>
      <dgm:spPr/>
    </dgm:pt>
    <dgm:pt modelId="{5C11D456-6B42-4F9C-9985-6E46D752667E}" type="pres">
      <dgm:prSet presAssocID="{D23D12C5-A40B-4AAF-98AA-7418B828672C}" presName="parTxOnly" presStyleLbl="node1" presStyleIdx="2" presStyleCnt="4">
        <dgm:presLayoutVars>
          <dgm:chMax val="0"/>
          <dgm:chPref val="0"/>
          <dgm:bulletEnabled val="1"/>
        </dgm:presLayoutVars>
      </dgm:prSet>
      <dgm:spPr/>
    </dgm:pt>
    <dgm:pt modelId="{9EDB1F4F-A6B6-49D4-802F-FED6CEFDCFF8}" type="pres">
      <dgm:prSet presAssocID="{DF77A4E4-8B89-4E9D-A1AA-FF49AFADE9F8}" presName="parTxOnlySpace" presStyleCnt="0"/>
      <dgm:spPr/>
    </dgm:pt>
    <dgm:pt modelId="{7400853E-9FA6-40CB-81FF-53831F2C89EB}" type="pres">
      <dgm:prSet presAssocID="{166899E6-B5BF-4104-AE6D-23026BA108CC}" presName="parTxOnly" presStyleLbl="node1" presStyleIdx="3" presStyleCnt="4">
        <dgm:presLayoutVars>
          <dgm:chMax val="0"/>
          <dgm:chPref val="0"/>
          <dgm:bulletEnabled val="1"/>
        </dgm:presLayoutVars>
      </dgm:prSet>
      <dgm:spPr/>
    </dgm:pt>
  </dgm:ptLst>
  <dgm:cxnLst>
    <dgm:cxn modelId="{0ED54607-5171-464F-9761-008BB99D82EB}" srcId="{92CC2C87-59E6-4F08-B91E-1112F67C6825}" destId="{166899E6-B5BF-4104-AE6D-23026BA108CC}" srcOrd="3" destOrd="0" parTransId="{4F014AE5-9037-4CE5-98E3-69C151BC1F02}" sibTransId="{4166D490-4771-4302-8FE5-2503FDFD3BBD}"/>
    <dgm:cxn modelId="{0C33470C-DA25-40BC-B98C-FA7555C22CC3}" srcId="{92CC2C87-59E6-4F08-B91E-1112F67C6825}" destId="{DD198E9F-B5FA-4F8E-87DA-73D650F86366}" srcOrd="1" destOrd="0" parTransId="{1077C7A4-F929-4268-9C87-6329B2C8E649}" sibTransId="{229C94A4-45AD-436C-B6BE-673984578925}"/>
    <dgm:cxn modelId="{D958B81D-046E-4413-8D72-1BF73F7B478F}" type="presOf" srcId="{D23D12C5-A40B-4AAF-98AA-7418B828672C}" destId="{5C11D456-6B42-4F9C-9985-6E46D752667E}" srcOrd="0" destOrd="0" presId="urn:microsoft.com/office/officeart/2005/8/layout/chevron1"/>
    <dgm:cxn modelId="{428BEC2F-895F-423D-B7E6-C25743B7E889}" type="presOf" srcId="{5231CAC6-72F3-432B-83FF-8A603619FF30}" destId="{6FFA8425-39D7-4EDB-B199-CF5EC67FF091}" srcOrd="0" destOrd="0" presId="urn:microsoft.com/office/officeart/2005/8/layout/chevron1"/>
    <dgm:cxn modelId="{A941FA2F-B9A8-40D5-8598-46926499E0F9}" srcId="{92CC2C87-59E6-4F08-B91E-1112F67C6825}" destId="{D23D12C5-A40B-4AAF-98AA-7418B828672C}" srcOrd="2" destOrd="0" parTransId="{6B4C8819-1BAC-4993-B0CF-82D1DB58871C}" sibTransId="{DF77A4E4-8B89-4E9D-A1AA-FF49AFADE9F8}"/>
    <dgm:cxn modelId="{1D018C8C-A585-4100-93D2-FC4B1C1A397A}" srcId="{92CC2C87-59E6-4F08-B91E-1112F67C6825}" destId="{5231CAC6-72F3-432B-83FF-8A603619FF30}" srcOrd="0" destOrd="0" parTransId="{A159509C-6BB2-431B-A360-C484545CD751}" sibTransId="{BEA78F80-852A-49F2-852F-9943BC63F61E}"/>
    <dgm:cxn modelId="{8E478BB0-6482-447C-BDC7-81FCE4F0B954}" type="presOf" srcId="{92CC2C87-59E6-4F08-B91E-1112F67C6825}" destId="{7B4592DF-885C-46C6-9A9E-C243806A573E}" srcOrd="0" destOrd="0" presId="urn:microsoft.com/office/officeart/2005/8/layout/chevron1"/>
    <dgm:cxn modelId="{6F35E6B0-35B5-4076-B8D3-9D080053AAF2}" type="presOf" srcId="{DD198E9F-B5FA-4F8E-87DA-73D650F86366}" destId="{DCB2F193-7A36-4334-B72C-350B485CB487}" srcOrd="0" destOrd="0" presId="urn:microsoft.com/office/officeart/2005/8/layout/chevron1"/>
    <dgm:cxn modelId="{5C5655CF-6509-4568-891A-095A371789D5}" type="presOf" srcId="{166899E6-B5BF-4104-AE6D-23026BA108CC}" destId="{7400853E-9FA6-40CB-81FF-53831F2C89EB}" srcOrd="0" destOrd="0" presId="urn:microsoft.com/office/officeart/2005/8/layout/chevron1"/>
    <dgm:cxn modelId="{7F4A09D8-F965-4021-A069-2195893409F0}" type="presParOf" srcId="{7B4592DF-885C-46C6-9A9E-C243806A573E}" destId="{6FFA8425-39D7-4EDB-B199-CF5EC67FF091}" srcOrd="0" destOrd="0" presId="urn:microsoft.com/office/officeart/2005/8/layout/chevron1"/>
    <dgm:cxn modelId="{6E6C6C53-F156-4DE7-B6B2-558D6DF49720}" type="presParOf" srcId="{7B4592DF-885C-46C6-9A9E-C243806A573E}" destId="{C3B316C3-103C-4191-B190-2D745340681C}" srcOrd="1" destOrd="0" presId="urn:microsoft.com/office/officeart/2005/8/layout/chevron1"/>
    <dgm:cxn modelId="{B0D50EFC-3B94-4221-AC06-7D8267A3FEB0}" type="presParOf" srcId="{7B4592DF-885C-46C6-9A9E-C243806A573E}" destId="{DCB2F193-7A36-4334-B72C-350B485CB487}" srcOrd="2" destOrd="0" presId="urn:microsoft.com/office/officeart/2005/8/layout/chevron1"/>
    <dgm:cxn modelId="{62500A62-70C3-40F2-BE76-28F56A6FE5F2}" type="presParOf" srcId="{7B4592DF-885C-46C6-9A9E-C243806A573E}" destId="{03E7D5A7-ECCF-4BFC-893E-F4BD3241B446}" srcOrd="3" destOrd="0" presId="urn:microsoft.com/office/officeart/2005/8/layout/chevron1"/>
    <dgm:cxn modelId="{11E716DB-1FC4-411B-8455-CF58325DA8E1}" type="presParOf" srcId="{7B4592DF-885C-46C6-9A9E-C243806A573E}" destId="{5C11D456-6B42-4F9C-9985-6E46D752667E}" srcOrd="4" destOrd="0" presId="urn:microsoft.com/office/officeart/2005/8/layout/chevron1"/>
    <dgm:cxn modelId="{F8ED7BD9-06EF-4870-94C4-C6287CDB1991}" type="presParOf" srcId="{7B4592DF-885C-46C6-9A9E-C243806A573E}" destId="{9EDB1F4F-A6B6-49D4-802F-FED6CEFDCFF8}" srcOrd="5" destOrd="0" presId="urn:microsoft.com/office/officeart/2005/8/layout/chevron1"/>
    <dgm:cxn modelId="{4368278C-BCB4-4894-90D7-F6BE6861BFCB}" type="presParOf" srcId="{7B4592DF-885C-46C6-9A9E-C243806A573E}" destId="{7400853E-9FA6-40CB-81FF-53831F2C89E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CC2C87-59E6-4F08-B91E-1112F67C6825}" type="doc">
      <dgm:prSet loTypeId="urn:microsoft.com/office/officeart/2005/8/layout/chevron1" loCatId="process" qsTypeId="urn:microsoft.com/office/officeart/2005/8/quickstyle/simple1" qsCatId="simple" csTypeId="urn:microsoft.com/office/officeart/2005/8/colors/accent1_2" csCatId="accent1" phldr="1"/>
      <dgm:spPr/>
    </dgm:pt>
    <dgm:pt modelId="{DD198E9F-B5FA-4F8E-87DA-73D650F86366}">
      <dgm:prSet phldrT="[Text]"/>
      <dgm:spPr/>
      <dgm:t>
        <a:bodyPr/>
        <a:lstStyle/>
        <a:p>
          <a:r>
            <a:rPr lang="en-US" dirty="0"/>
            <a:t>1. Find Neighborhoods in which Test Point Belongs</a:t>
          </a:r>
        </a:p>
      </dgm:t>
    </dgm:pt>
    <dgm:pt modelId="{1077C7A4-F929-4268-9C87-6329B2C8E649}" type="parTrans" cxnId="{0C33470C-DA25-40BC-B98C-FA7555C22CC3}">
      <dgm:prSet/>
      <dgm:spPr/>
      <dgm:t>
        <a:bodyPr/>
        <a:lstStyle/>
        <a:p>
          <a:endParaRPr lang="en-US"/>
        </a:p>
      </dgm:t>
    </dgm:pt>
    <dgm:pt modelId="{229C94A4-45AD-436C-B6BE-673984578925}" type="sibTrans" cxnId="{0C33470C-DA25-40BC-B98C-FA7555C22CC3}">
      <dgm:prSet/>
      <dgm:spPr/>
      <dgm:t>
        <a:bodyPr/>
        <a:lstStyle/>
        <a:p>
          <a:endParaRPr lang="en-US"/>
        </a:p>
      </dgm:t>
    </dgm:pt>
    <dgm:pt modelId="{D23D12C5-A40B-4AAF-98AA-7418B828672C}">
      <dgm:prSet phldrT="[Text]"/>
      <dgm:spPr/>
      <dgm:t>
        <a:bodyPr/>
        <a:lstStyle/>
        <a:p>
          <a:r>
            <a:rPr lang="en-US" dirty="0"/>
            <a:t>2. Find all Training Data Points in those Neighborhoods</a:t>
          </a:r>
        </a:p>
      </dgm:t>
    </dgm:pt>
    <dgm:pt modelId="{6B4C8819-1BAC-4993-B0CF-82D1DB58871C}" type="parTrans" cxnId="{A941FA2F-B9A8-40D5-8598-46926499E0F9}">
      <dgm:prSet/>
      <dgm:spPr/>
      <dgm:t>
        <a:bodyPr/>
        <a:lstStyle/>
        <a:p>
          <a:endParaRPr lang="en-US"/>
        </a:p>
      </dgm:t>
    </dgm:pt>
    <dgm:pt modelId="{DF77A4E4-8B89-4E9D-A1AA-FF49AFADE9F8}" type="sibTrans" cxnId="{A941FA2F-B9A8-40D5-8598-46926499E0F9}">
      <dgm:prSet/>
      <dgm:spPr/>
      <dgm:t>
        <a:bodyPr/>
        <a:lstStyle/>
        <a:p>
          <a:endParaRPr lang="en-US"/>
        </a:p>
      </dgm:t>
    </dgm:pt>
    <dgm:pt modelId="{166899E6-B5BF-4104-AE6D-23026BA108CC}">
      <dgm:prSet phldrT="[Text]"/>
      <dgm:spPr/>
      <dgm:t>
        <a:bodyPr/>
        <a:lstStyle/>
        <a:p>
          <a:r>
            <a:rPr lang="en-US" dirty="0"/>
            <a:t>3. Aggregate All the features into a Single Rule</a:t>
          </a:r>
        </a:p>
      </dgm:t>
    </dgm:pt>
    <dgm:pt modelId="{4F014AE5-9037-4CE5-98E3-69C151BC1F02}" type="parTrans" cxnId="{0ED54607-5171-464F-9761-008BB99D82EB}">
      <dgm:prSet/>
      <dgm:spPr/>
      <dgm:t>
        <a:bodyPr/>
        <a:lstStyle/>
        <a:p>
          <a:endParaRPr lang="en-US"/>
        </a:p>
      </dgm:t>
    </dgm:pt>
    <dgm:pt modelId="{4166D490-4771-4302-8FE5-2503FDFD3BBD}" type="sibTrans" cxnId="{0ED54607-5171-464F-9761-008BB99D82EB}">
      <dgm:prSet/>
      <dgm:spPr/>
      <dgm:t>
        <a:bodyPr/>
        <a:lstStyle/>
        <a:p>
          <a:endParaRPr lang="en-US"/>
        </a:p>
      </dgm:t>
    </dgm:pt>
    <dgm:pt modelId="{CFCA9CF4-1FBE-4F92-B780-09D07B2D6AE2}">
      <dgm:prSet phldrT="[Text]"/>
      <dgm:spPr/>
      <dgm:t>
        <a:bodyPr/>
        <a:lstStyle/>
        <a:p>
          <a:r>
            <a:rPr lang="en-US" dirty="0"/>
            <a:t>4. Update  aggregated rule feature bounds based on the Training Data</a:t>
          </a:r>
        </a:p>
      </dgm:t>
    </dgm:pt>
    <dgm:pt modelId="{5219A939-4513-4838-A784-160822408BF0}" type="parTrans" cxnId="{5A1889C6-4171-4250-925B-20749217C264}">
      <dgm:prSet/>
      <dgm:spPr/>
      <dgm:t>
        <a:bodyPr/>
        <a:lstStyle/>
        <a:p>
          <a:endParaRPr lang="en-US"/>
        </a:p>
      </dgm:t>
    </dgm:pt>
    <dgm:pt modelId="{1F95488D-CF0F-4BEB-9934-BEB24DA870D0}" type="sibTrans" cxnId="{5A1889C6-4171-4250-925B-20749217C264}">
      <dgm:prSet/>
      <dgm:spPr/>
      <dgm:t>
        <a:bodyPr/>
        <a:lstStyle/>
        <a:p>
          <a:endParaRPr lang="en-US"/>
        </a:p>
      </dgm:t>
    </dgm:pt>
    <dgm:pt modelId="{72D9991B-3D06-4F2D-B21E-BFDCB3B46A04}">
      <dgm:prSet phldrT="[Text]"/>
      <dgm:spPr/>
      <dgm:t>
        <a:bodyPr/>
        <a:lstStyle/>
        <a:p>
          <a:r>
            <a:rPr lang="en-US" dirty="0"/>
            <a:t>5. Get the top occurring features from each rule</a:t>
          </a:r>
        </a:p>
      </dgm:t>
    </dgm:pt>
    <dgm:pt modelId="{C7439242-5479-43E4-A690-56D19C813827}" type="parTrans" cxnId="{A3D244E0-EA2D-470C-9877-EEF911147B4F}">
      <dgm:prSet/>
      <dgm:spPr/>
      <dgm:t>
        <a:bodyPr/>
        <a:lstStyle/>
        <a:p>
          <a:endParaRPr lang="en-US"/>
        </a:p>
      </dgm:t>
    </dgm:pt>
    <dgm:pt modelId="{E85F94D7-C694-4F60-900F-E9F7B8C7CADB}" type="sibTrans" cxnId="{A3D244E0-EA2D-470C-9877-EEF911147B4F}">
      <dgm:prSet/>
      <dgm:spPr/>
      <dgm:t>
        <a:bodyPr/>
        <a:lstStyle/>
        <a:p>
          <a:endParaRPr lang="en-US"/>
        </a:p>
      </dgm:t>
    </dgm:pt>
    <dgm:pt modelId="{FD9A5591-7B22-4825-B9C4-9A08DC3DA3DA}">
      <dgm:prSet phldrT="[Text]"/>
      <dgm:spPr/>
      <dgm:t>
        <a:bodyPr/>
        <a:lstStyle/>
        <a:p>
          <a:r>
            <a:rPr lang="en-US" dirty="0"/>
            <a:t>6. Include only the top most occurring features in the final rule </a:t>
          </a:r>
        </a:p>
      </dgm:t>
    </dgm:pt>
    <dgm:pt modelId="{63AA7276-9BB9-49BD-8DE5-E3DDCF4AADB9}" type="parTrans" cxnId="{1108D415-323C-4D09-95AF-F37CAAE5D816}">
      <dgm:prSet/>
      <dgm:spPr/>
      <dgm:t>
        <a:bodyPr/>
        <a:lstStyle/>
        <a:p>
          <a:endParaRPr lang="en-US"/>
        </a:p>
      </dgm:t>
    </dgm:pt>
    <dgm:pt modelId="{11778C86-4C9A-4D78-A39A-919CC577F0E6}" type="sibTrans" cxnId="{1108D415-323C-4D09-95AF-F37CAAE5D816}">
      <dgm:prSet/>
      <dgm:spPr/>
      <dgm:t>
        <a:bodyPr/>
        <a:lstStyle/>
        <a:p>
          <a:endParaRPr lang="en-US"/>
        </a:p>
      </dgm:t>
    </dgm:pt>
    <dgm:pt modelId="{7B4592DF-885C-46C6-9A9E-C243806A573E}" type="pres">
      <dgm:prSet presAssocID="{92CC2C87-59E6-4F08-B91E-1112F67C6825}" presName="Name0" presStyleCnt="0">
        <dgm:presLayoutVars>
          <dgm:dir/>
          <dgm:animLvl val="lvl"/>
          <dgm:resizeHandles val="exact"/>
        </dgm:presLayoutVars>
      </dgm:prSet>
      <dgm:spPr/>
    </dgm:pt>
    <dgm:pt modelId="{DCB2F193-7A36-4334-B72C-350B485CB487}" type="pres">
      <dgm:prSet presAssocID="{DD198E9F-B5FA-4F8E-87DA-73D650F86366}" presName="parTxOnly" presStyleLbl="node1" presStyleIdx="0" presStyleCnt="6">
        <dgm:presLayoutVars>
          <dgm:chMax val="0"/>
          <dgm:chPref val="0"/>
          <dgm:bulletEnabled val="1"/>
        </dgm:presLayoutVars>
      </dgm:prSet>
      <dgm:spPr/>
    </dgm:pt>
    <dgm:pt modelId="{03E7D5A7-ECCF-4BFC-893E-F4BD3241B446}" type="pres">
      <dgm:prSet presAssocID="{229C94A4-45AD-436C-B6BE-673984578925}" presName="parTxOnlySpace" presStyleCnt="0"/>
      <dgm:spPr/>
    </dgm:pt>
    <dgm:pt modelId="{5C11D456-6B42-4F9C-9985-6E46D752667E}" type="pres">
      <dgm:prSet presAssocID="{D23D12C5-A40B-4AAF-98AA-7418B828672C}" presName="parTxOnly" presStyleLbl="node1" presStyleIdx="1" presStyleCnt="6">
        <dgm:presLayoutVars>
          <dgm:chMax val="0"/>
          <dgm:chPref val="0"/>
          <dgm:bulletEnabled val="1"/>
        </dgm:presLayoutVars>
      </dgm:prSet>
      <dgm:spPr/>
    </dgm:pt>
    <dgm:pt modelId="{9EDB1F4F-A6B6-49D4-802F-FED6CEFDCFF8}" type="pres">
      <dgm:prSet presAssocID="{DF77A4E4-8B89-4E9D-A1AA-FF49AFADE9F8}" presName="parTxOnlySpace" presStyleCnt="0"/>
      <dgm:spPr/>
    </dgm:pt>
    <dgm:pt modelId="{7400853E-9FA6-40CB-81FF-53831F2C89EB}" type="pres">
      <dgm:prSet presAssocID="{166899E6-B5BF-4104-AE6D-23026BA108CC}" presName="parTxOnly" presStyleLbl="node1" presStyleIdx="2" presStyleCnt="6">
        <dgm:presLayoutVars>
          <dgm:chMax val="0"/>
          <dgm:chPref val="0"/>
          <dgm:bulletEnabled val="1"/>
        </dgm:presLayoutVars>
      </dgm:prSet>
      <dgm:spPr/>
    </dgm:pt>
    <dgm:pt modelId="{79532ED5-A2EF-49AD-8EA5-329EF2555F47}" type="pres">
      <dgm:prSet presAssocID="{4166D490-4771-4302-8FE5-2503FDFD3BBD}" presName="parTxOnlySpace" presStyleCnt="0"/>
      <dgm:spPr/>
    </dgm:pt>
    <dgm:pt modelId="{D14CDB31-6935-4370-9568-5EFB77E72377}" type="pres">
      <dgm:prSet presAssocID="{CFCA9CF4-1FBE-4F92-B780-09D07B2D6AE2}" presName="parTxOnly" presStyleLbl="node1" presStyleIdx="3" presStyleCnt="6">
        <dgm:presLayoutVars>
          <dgm:chMax val="0"/>
          <dgm:chPref val="0"/>
          <dgm:bulletEnabled val="1"/>
        </dgm:presLayoutVars>
      </dgm:prSet>
      <dgm:spPr/>
    </dgm:pt>
    <dgm:pt modelId="{B93B3329-C658-4493-B1B5-211AF840EA6E}" type="pres">
      <dgm:prSet presAssocID="{1F95488D-CF0F-4BEB-9934-BEB24DA870D0}" presName="parTxOnlySpace" presStyleCnt="0"/>
      <dgm:spPr/>
    </dgm:pt>
    <dgm:pt modelId="{86DC4DFF-43A5-4076-BE0B-8D9FE28FFD38}" type="pres">
      <dgm:prSet presAssocID="{72D9991B-3D06-4F2D-B21E-BFDCB3B46A04}" presName="parTxOnly" presStyleLbl="node1" presStyleIdx="4" presStyleCnt="6">
        <dgm:presLayoutVars>
          <dgm:chMax val="0"/>
          <dgm:chPref val="0"/>
          <dgm:bulletEnabled val="1"/>
        </dgm:presLayoutVars>
      </dgm:prSet>
      <dgm:spPr/>
    </dgm:pt>
    <dgm:pt modelId="{D18F7E61-53D4-4D64-816C-84E75E880184}" type="pres">
      <dgm:prSet presAssocID="{E85F94D7-C694-4F60-900F-E9F7B8C7CADB}" presName="parTxOnlySpace" presStyleCnt="0"/>
      <dgm:spPr/>
    </dgm:pt>
    <dgm:pt modelId="{74AD541F-40BC-460D-8C1F-57EC6097FFAD}" type="pres">
      <dgm:prSet presAssocID="{FD9A5591-7B22-4825-B9C4-9A08DC3DA3DA}" presName="parTxOnly" presStyleLbl="node1" presStyleIdx="5" presStyleCnt="6">
        <dgm:presLayoutVars>
          <dgm:chMax val="0"/>
          <dgm:chPref val="0"/>
          <dgm:bulletEnabled val="1"/>
        </dgm:presLayoutVars>
      </dgm:prSet>
      <dgm:spPr/>
    </dgm:pt>
  </dgm:ptLst>
  <dgm:cxnLst>
    <dgm:cxn modelId="{8A240707-A313-444A-944E-80FCBE7A475F}" type="presOf" srcId="{72D9991B-3D06-4F2D-B21E-BFDCB3B46A04}" destId="{86DC4DFF-43A5-4076-BE0B-8D9FE28FFD38}" srcOrd="0" destOrd="0" presId="urn:microsoft.com/office/officeart/2005/8/layout/chevron1"/>
    <dgm:cxn modelId="{0ED54607-5171-464F-9761-008BB99D82EB}" srcId="{92CC2C87-59E6-4F08-B91E-1112F67C6825}" destId="{166899E6-B5BF-4104-AE6D-23026BA108CC}" srcOrd="2" destOrd="0" parTransId="{4F014AE5-9037-4CE5-98E3-69C151BC1F02}" sibTransId="{4166D490-4771-4302-8FE5-2503FDFD3BBD}"/>
    <dgm:cxn modelId="{0C33470C-DA25-40BC-B98C-FA7555C22CC3}" srcId="{92CC2C87-59E6-4F08-B91E-1112F67C6825}" destId="{DD198E9F-B5FA-4F8E-87DA-73D650F86366}" srcOrd="0" destOrd="0" parTransId="{1077C7A4-F929-4268-9C87-6329B2C8E649}" sibTransId="{229C94A4-45AD-436C-B6BE-673984578925}"/>
    <dgm:cxn modelId="{1108D415-323C-4D09-95AF-F37CAAE5D816}" srcId="{92CC2C87-59E6-4F08-B91E-1112F67C6825}" destId="{FD9A5591-7B22-4825-B9C4-9A08DC3DA3DA}" srcOrd="5" destOrd="0" parTransId="{63AA7276-9BB9-49BD-8DE5-E3DDCF4AADB9}" sibTransId="{11778C86-4C9A-4D78-A39A-919CC577F0E6}"/>
    <dgm:cxn modelId="{D958B81D-046E-4413-8D72-1BF73F7B478F}" type="presOf" srcId="{D23D12C5-A40B-4AAF-98AA-7418B828672C}" destId="{5C11D456-6B42-4F9C-9985-6E46D752667E}" srcOrd="0" destOrd="0" presId="urn:microsoft.com/office/officeart/2005/8/layout/chevron1"/>
    <dgm:cxn modelId="{A941FA2F-B9A8-40D5-8598-46926499E0F9}" srcId="{92CC2C87-59E6-4F08-B91E-1112F67C6825}" destId="{D23D12C5-A40B-4AAF-98AA-7418B828672C}" srcOrd="1" destOrd="0" parTransId="{6B4C8819-1BAC-4993-B0CF-82D1DB58871C}" sibTransId="{DF77A4E4-8B89-4E9D-A1AA-FF49AFADE9F8}"/>
    <dgm:cxn modelId="{410AD0A6-0398-4D5D-A324-82B362D61962}" type="presOf" srcId="{CFCA9CF4-1FBE-4F92-B780-09D07B2D6AE2}" destId="{D14CDB31-6935-4370-9568-5EFB77E72377}" srcOrd="0" destOrd="0" presId="urn:microsoft.com/office/officeart/2005/8/layout/chevron1"/>
    <dgm:cxn modelId="{890E8FAE-2BDA-4B36-974A-E40F0ED3EA0E}" type="presOf" srcId="{FD9A5591-7B22-4825-B9C4-9A08DC3DA3DA}" destId="{74AD541F-40BC-460D-8C1F-57EC6097FFAD}" srcOrd="0" destOrd="0" presId="urn:microsoft.com/office/officeart/2005/8/layout/chevron1"/>
    <dgm:cxn modelId="{8E478BB0-6482-447C-BDC7-81FCE4F0B954}" type="presOf" srcId="{92CC2C87-59E6-4F08-B91E-1112F67C6825}" destId="{7B4592DF-885C-46C6-9A9E-C243806A573E}" srcOrd="0" destOrd="0" presId="urn:microsoft.com/office/officeart/2005/8/layout/chevron1"/>
    <dgm:cxn modelId="{6F35E6B0-35B5-4076-B8D3-9D080053AAF2}" type="presOf" srcId="{DD198E9F-B5FA-4F8E-87DA-73D650F86366}" destId="{DCB2F193-7A36-4334-B72C-350B485CB487}" srcOrd="0" destOrd="0" presId="urn:microsoft.com/office/officeart/2005/8/layout/chevron1"/>
    <dgm:cxn modelId="{5A1889C6-4171-4250-925B-20749217C264}" srcId="{92CC2C87-59E6-4F08-B91E-1112F67C6825}" destId="{CFCA9CF4-1FBE-4F92-B780-09D07B2D6AE2}" srcOrd="3" destOrd="0" parTransId="{5219A939-4513-4838-A784-160822408BF0}" sibTransId="{1F95488D-CF0F-4BEB-9934-BEB24DA870D0}"/>
    <dgm:cxn modelId="{5C5655CF-6509-4568-891A-095A371789D5}" type="presOf" srcId="{166899E6-B5BF-4104-AE6D-23026BA108CC}" destId="{7400853E-9FA6-40CB-81FF-53831F2C89EB}" srcOrd="0" destOrd="0" presId="urn:microsoft.com/office/officeart/2005/8/layout/chevron1"/>
    <dgm:cxn modelId="{A3D244E0-EA2D-470C-9877-EEF911147B4F}" srcId="{92CC2C87-59E6-4F08-B91E-1112F67C6825}" destId="{72D9991B-3D06-4F2D-B21E-BFDCB3B46A04}" srcOrd="4" destOrd="0" parTransId="{C7439242-5479-43E4-A690-56D19C813827}" sibTransId="{E85F94D7-C694-4F60-900F-E9F7B8C7CADB}"/>
    <dgm:cxn modelId="{B0D50EFC-3B94-4221-AC06-7D8267A3FEB0}" type="presParOf" srcId="{7B4592DF-885C-46C6-9A9E-C243806A573E}" destId="{DCB2F193-7A36-4334-B72C-350B485CB487}" srcOrd="0" destOrd="0" presId="urn:microsoft.com/office/officeart/2005/8/layout/chevron1"/>
    <dgm:cxn modelId="{62500A62-70C3-40F2-BE76-28F56A6FE5F2}" type="presParOf" srcId="{7B4592DF-885C-46C6-9A9E-C243806A573E}" destId="{03E7D5A7-ECCF-4BFC-893E-F4BD3241B446}" srcOrd="1" destOrd="0" presId="urn:microsoft.com/office/officeart/2005/8/layout/chevron1"/>
    <dgm:cxn modelId="{11E716DB-1FC4-411B-8455-CF58325DA8E1}" type="presParOf" srcId="{7B4592DF-885C-46C6-9A9E-C243806A573E}" destId="{5C11D456-6B42-4F9C-9985-6E46D752667E}" srcOrd="2" destOrd="0" presId="urn:microsoft.com/office/officeart/2005/8/layout/chevron1"/>
    <dgm:cxn modelId="{F8ED7BD9-06EF-4870-94C4-C6287CDB1991}" type="presParOf" srcId="{7B4592DF-885C-46C6-9A9E-C243806A573E}" destId="{9EDB1F4F-A6B6-49D4-802F-FED6CEFDCFF8}" srcOrd="3" destOrd="0" presId="urn:microsoft.com/office/officeart/2005/8/layout/chevron1"/>
    <dgm:cxn modelId="{4368278C-BCB4-4894-90D7-F6BE6861BFCB}" type="presParOf" srcId="{7B4592DF-885C-46C6-9A9E-C243806A573E}" destId="{7400853E-9FA6-40CB-81FF-53831F2C89EB}" srcOrd="4" destOrd="0" presId="urn:microsoft.com/office/officeart/2005/8/layout/chevron1"/>
    <dgm:cxn modelId="{7990581C-07E3-4C9B-A921-2CE6D275339A}" type="presParOf" srcId="{7B4592DF-885C-46C6-9A9E-C243806A573E}" destId="{79532ED5-A2EF-49AD-8EA5-329EF2555F47}" srcOrd="5" destOrd="0" presId="urn:microsoft.com/office/officeart/2005/8/layout/chevron1"/>
    <dgm:cxn modelId="{F83C7118-6832-4C64-A8F8-4B36FF9951AC}" type="presParOf" srcId="{7B4592DF-885C-46C6-9A9E-C243806A573E}" destId="{D14CDB31-6935-4370-9568-5EFB77E72377}" srcOrd="6" destOrd="0" presId="urn:microsoft.com/office/officeart/2005/8/layout/chevron1"/>
    <dgm:cxn modelId="{5B0258FC-9181-49B5-86A3-439135F8D93A}" type="presParOf" srcId="{7B4592DF-885C-46C6-9A9E-C243806A573E}" destId="{B93B3329-C658-4493-B1B5-211AF840EA6E}" srcOrd="7" destOrd="0" presId="urn:microsoft.com/office/officeart/2005/8/layout/chevron1"/>
    <dgm:cxn modelId="{FBB63361-E243-41A3-9496-ACD81B5C90AC}" type="presParOf" srcId="{7B4592DF-885C-46C6-9A9E-C243806A573E}" destId="{86DC4DFF-43A5-4076-BE0B-8D9FE28FFD38}" srcOrd="8" destOrd="0" presId="urn:microsoft.com/office/officeart/2005/8/layout/chevron1"/>
    <dgm:cxn modelId="{266A054D-B1BF-4C85-A039-BA7E541E59B4}" type="presParOf" srcId="{7B4592DF-885C-46C6-9A9E-C243806A573E}" destId="{D18F7E61-53D4-4D64-816C-84E75E880184}" srcOrd="9" destOrd="0" presId="urn:microsoft.com/office/officeart/2005/8/layout/chevron1"/>
    <dgm:cxn modelId="{8C7EE9CD-30D2-49F3-B18E-D785E53F7E9B}" type="presParOf" srcId="{7B4592DF-885C-46C6-9A9E-C243806A573E}" destId="{74AD541F-40BC-460D-8C1F-57EC6097FFAD}"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CC2C87-59E6-4F08-B91E-1112F67C6825}" type="doc">
      <dgm:prSet loTypeId="urn:microsoft.com/office/officeart/2005/8/layout/chevron1" loCatId="process" qsTypeId="urn:microsoft.com/office/officeart/2005/8/quickstyle/simple1" qsCatId="simple" csTypeId="urn:microsoft.com/office/officeart/2005/8/colors/accent1_2" csCatId="accent1" phldr="1"/>
      <dgm:spPr/>
    </dgm:pt>
    <dgm:pt modelId="{DD198E9F-B5FA-4F8E-87DA-73D650F86366}">
      <dgm:prSet phldrT="[Text]"/>
      <dgm:spPr/>
      <dgm:t>
        <a:bodyPr/>
        <a:lstStyle/>
        <a:p>
          <a:r>
            <a:rPr lang="en-US" dirty="0"/>
            <a:t>1. Find Train data points which pass our customized rule.</a:t>
          </a:r>
        </a:p>
      </dgm:t>
    </dgm:pt>
    <dgm:pt modelId="{1077C7A4-F929-4268-9C87-6329B2C8E649}" type="parTrans" cxnId="{0C33470C-DA25-40BC-B98C-FA7555C22CC3}">
      <dgm:prSet/>
      <dgm:spPr/>
      <dgm:t>
        <a:bodyPr/>
        <a:lstStyle/>
        <a:p>
          <a:endParaRPr lang="en-US"/>
        </a:p>
      </dgm:t>
    </dgm:pt>
    <dgm:pt modelId="{229C94A4-45AD-436C-B6BE-673984578925}" type="sibTrans" cxnId="{0C33470C-DA25-40BC-B98C-FA7555C22CC3}">
      <dgm:prSet/>
      <dgm:spPr/>
      <dgm:t>
        <a:bodyPr/>
        <a:lstStyle/>
        <a:p>
          <a:endParaRPr lang="en-US"/>
        </a:p>
      </dgm:t>
    </dgm:pt>
    <dgm:pt modelId="{D23D12C5-A40B-4AAF-98AA-7418B828672C}">
      <dgm:prSet phldrT="[Text]"/>
      <dgm:spPr/>
      <dgm:t>
        <a:bodyPr/>
        <a:lstStyle/>
        <a:p>
          <a:r>
            <a:rPr lang="en-US" dirty="0"/>
            <a:t>2. Use the trained ensemble model to predict on those data points</a:t>
          </a:r>
        </a:p>
      </dgm:t>
    </dgm:pt>
    <dgm:pt modelId="{6B4C8819-1BAC-4993-B0CF-82D1DB58871C}" type="parTrans" cxnId="{A941FA2F-B9A8-40D5-8598-46926499E0F9}">
      <dgm:prSet/>
      <dgm:spPr/>
      <dgm:t>
        <a:bodyPr/>
        <a:lstStyle/>
        <a:p>
          <a:endParaRPr lang="en-US"/>
        </a:p>
      </dgm:t>
    </dgm:pt>
    <dgm:pt modelId="{DF77A4E4-8B89-4E9D-A1AA-FF49AFADE9F8}" type="sibTrans" cxnId="{A941FA2F-B9A8-40D5-8598-46926499E0F9}">
      <dgm:prSet/>
      <dgm:spPr/>
      <dgm:t>
        <a:bodyPr/>
        <a:lstStyle/>
        <a:p>
          <a:endParaRPr lang="en-US"/>
        </a:p>
      </dgm:t>
    </dgm:pt>
    <dgm:pt modelId="{166899E6-B5BF-4104-AE6D-23026BA108CC}">
      <dgm:prSet phldrT="[Text]"/>
      <dgm:spPr/>
      <dgm:t>
        <a:bodyPr/>
        <a:lstStyle/>
        <a:p>
          <a:r>
            <a:rPr lang="en-US" dirty="0"/>
            <a:t>3. Calculate the percentage of each predicted class</a:t>
          </a:r>
        </a:p>
      </dgm:t>
    </dgm:pt>
    <dgm:pt modelId="{4F014AE5-9037-4CE5-98E3-69C151BC1F02}" type="parTrans" cxnId="{0ED54607-5171-464F-9761-008BB99D82EB}">
      <dgm:prSet/>
      <dgm:spPr/>
      <dgm:t>
        <a:bodyPr/>
        <a:lstStyle/>
        <a:p>
          <a:endParaRPr lang="en-US"/>
        </a:p>
      </dgm:t>
    </dgm:pt>
    <dgm:pt modelId="{4166D490-4771-4302-8FE5-2503FDFD3BBD}" type="sibTrans" cxnId="{0ED54607-5171-464F-9761-008BB99D82EB}">
      <dgm:prSet/>
      <dgm:spPr/>
      <dgm:t>
        <a:bodyPr/>
        <a:lstStyle/>
        <a:p>
          <a:endParaRPr lang="en-US"/>
        </a:p>
      </dgm:t>
    </dgm:pt>
    <dgm:pt modelId="{7B4592DF-885C-46C6-9A9E-C243806A573E}" type="pres">
      <dgm:prSet presAssocID="{92CC2C87-59E6-4F08-B91E-1112F67C6825}" presName="Name0" presStyleCnt="0">
        <dgm:presLayoutVars>
          <dgm:dir/>
          <dgm:animLvl val="lvl"/>
          <dgm:resizeHandles val="exact"/>
        </dgm:presLayoutVars>
      </dgm:prSet>
      <dgm:spPr/>
    </dgm:pt>
    <dgm:pt modelId="{DCB2F193-7A36-4334-B72C-350B485CB487}" type="pres">
      <dgm:prSet presAssocID="{DD198E9F-B5FA-4F8E-87DA-73D650F86366}" presName="parTxOnly" presStyleLbl="node1" presStyleIdx="0" presStyleCnt="3">
        <dgm:presLayoutVars>
          <dgm:chMax val="0"/>
          <dgm:chPref val="0"/>
          <dgm:bulletEnabled val="1"/>
        </dgm:presLayoutVars>
      </dgm:prSet>
      <dgm:spPr/>
    </dgm:pt>
    <dgm:pt modelId="{03E7D5A7-ECCF-4BFC-893E-F4BD3241B446}" type="pres">
      <dgm:prSet presAssocID="{229C94A4-45AD-436C-B6BE-673984578925}" presName="parTxOnlySpace" presStyleCnt="0"/>
      <dgm:spPr/>
    </dgm:pt>
    <dgm:pt modelId="{5C11D456-6B42-4F9C-9985-6E46D752667E}" type="pres">
      <dgm:prSet presAssocID="{D23D12C5-A40B-4AAF-98AA-7418B828672C}" presName="parTxOnly" presStyleLbl="node1" presStyleIdx="1" presStyleCnt="3">
        <dgm:presLayoutVars>
          <dgm:chMax val="0"/>
          <dgm:chPref val="0"/>
          <dgm:bulletEnabled val="1"/>
        </dgm:presLayoutVars>
      </dgm:prSet>
      <dgm:spPr/>
    </dgm:pt>
    <dgm:pt modelId="{9EDB1F4F-A6B6-49D4-802F-FED6CEFDCFF8}" type="pres">
      <dgm:prSet presAssocID="{DF77A4E4-8B89-4E9D-A1AA-FF49AFADE9F8}" presName="parTxOnlySpace" presStyleCnt="0"/>
      <dgm:spPr/>
    </dgm:pt>
    <dgm:pt modelId="{7400853E-9FA6-40CB-81FF-53831F2C89EB}" type="pres">
      <dgm:prSet presAssocID="{166899E6-B5BF-4104-AE6D-23026BA108CC}" presName="parTxOnly" presStyleLbl="node1" presStyleIdx="2" presStyleCnt="3">
        <dgm:presLayoutVars>
          <dgm:chMax val="0"/>
          <dgm:chPref val="0"/>
          <dgm:bulletEnabled val="1"/>
        </dgm:presLayoutVars>
      </dgm:prSet>
      <dgm:spPr/>
    </dgm:pt>
  </dgm:ptLst>
  <dgm:cxnLst>
    <dgm:cxn modelId="{0ED54607-5171-464F-9761-008BB99D82EB}" srcId="{92CC2C87-59E6-4F08-B91E-1112F67C6825}" destId="{166899E6-B5BF-4104-AE6D-23026BA108CC}" srcOrd="2" destOrd="0" parTransId="{4F014AE5-9037-4CE5-98E3-69C151BC1F02}" sibTransId="{4166D490-4771-4302-8FE5-2503FDFD3BBD}"/>
    <dgm:cxn modelId="{0C33470C-DA25-40BC-B98C-FA7555C22CC3}" srcId="{92CC2C87-59E6-4F08-B91E-1112F67C6825}" destId="{DD198E9F-B5FA-4F8E-87DA-73D650F86366}" srcOrd="0" destOrd="0" parTransId="{1077C7A4-F929-4268-9C87-6329B2C8E649}" sibTransId="{229C94A4-45AD-436C-B6BE-673984578925}"/>
    <dgm:cxn modelId="{D958B81D-046E-4413-8D72-1BF73F7B478F}" type="presOf" srcId="{D23D12C5-A40B-4AAF-98AA-7418B828672C}" destId="{5C11D456-6B42-4F9C-9985-6E46D752667E}" srcOrd="0" destOrd="0" presId="urn:microsoft.com/office/officeart/2005/8/layout/chevron1"/>
    <dgm:cxn modelId="{A941FA2F-B9A8-40D5-8598-46926499E0F9}" srcId="{92CC2C87-59E6-4F08-B91E-1112F67C6825}" destId="{D23D12C5-A40B-4AAF-98AA-7418B828672C}" srcOrd="1" destOrd="0" parTransId="{6B4C8819-1BAC-4993-B0CF-82D1DB58871C}" sibTransId="{DF77A4E4-8B89-4E9D-A1AA-FF49AFADE9F8}"/>
    <dgm:cxn modelId="{8E478BB0-6482-447C-BDC7-81FCE4F0B954}" type="presOf" srcId="{92CC2C87-59E6-4F08-B91E-1112F67C6825}" destId="{7B4592DF-885C-46C6-9A9E-C243806A573E}" srcOrd="0" destOrd="0" presId="urn:microsoft.com/office/officeart/2005/8/layout/chevron1"/>
    <dgm:cxn modelId="{6F35E6B0-35B5-4076-B8D3-9D080053AAF2}" type="presOf" srcId="{DD198E9F-B5FA-4F8E-87DA-73D650F86366}" destId="{DCB2F193-7A36-4334-B72C-350B485CB487}" srcOrd="0" destOrd="0" presId="urn:microsoft.com/office/officeart/2005/8/layout/chevron1"/>
    <dgm:cxn modelId="{5C5655CF-6509-4568-891A-095A371789D5}" type="presOf" srcId="{166899E6-B5BF-4104-AE6D-23026BA108CC}" destId="{7400853E-9FA6-40CB-81FF-53831F2C89EB}" srcOrd="0" destOrd="0" presId="urn:microsoft.com/office/officeart/2005/8/layout/chevron1"/>
    <dgm:cxn modelId="{B0D50EFC-3B94-4221-AC06-7D8267A3FEB0}" type="presParOf" srcId="{7B4592DF-885C-46C6-9A9E-C243806A573E}" destId="{DCB2F193-7A36-4334-B72C-350B485CB487}" srcOrd="0" destOrd="0" presId="urn:microsoft.com/office/officeart/2005/8/layout/chevron1"/>
    <dgm:cxn modelId="{62500A62-70C3-40F2-BE76-28F56A6FE5F2}" type="presParOf" srcId="{7B4592DF-885C-46C6-9A9E-C243806A573E}" destId="{03E7D5A7-ECCF-4BFC-893E-F4BD3241B446}" srcOrd="1" destOrd="0" presId="urn:microsoft.com/office/officeart/2005/8/layout/chevron1"/>
    <dgm:cxn modelId="{11E716DB-1FC4-411B-8455-CF58325DA8E1}" type="presParOf" srcId="{7B4592DF-885C-46C6-9A9E-C243806A573E}" destId="{5C11D456-6B42-4F9C-9985-6E46D752667E}" srcOrd="2" destOrd="0" presId="urn:microsoft.com/office/officeart/2005/8/layout/chevron1"/>
    <dgm:cxn modelId="{F8ED7BD9-06EF-4870-94C4-C6287CDB1991}" type="presParOf" srcId="{7B4592DF-885C-46C6-9A9E-C243806A573E}" destId="{9EDB1F4F-A6B6-49D4-802F-FED6CEFDCFF8}" srcOrd="3" destOrd="0" presId="urn:microsoft.com/office/officeart/2005/8/layout/chevron1"/>
    <dgm:cxn modelId="{4368278C-BCB4-4894-90D7-F6BE6861BFCB}" type="presParOf" srcId="{7B4592DF-885C-46C6-9A9E-C243806A573E}" destId="{7400853E-9FA6-40CB-81FF-53831F2C89EB}"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A8425-39D7-4EDB-B199-CF5EC67FF091}">
      <dsp:nvSpPr>
        <dsp:cNvPr id="0" name=""/>
        <dsp:cNvSpPr/>
      </dsp:nvSpPr>
      <dsp:spPr>
        <a:xfrm>
          <a:off x="5089" y="1930615"/>
          <a:ext cx="2962870" cy="118514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1. Extract Rules from trained ensemble model</a:t>
          </a:r>
        </a:p>
      </dsp:txBody>
      <dsp:txXfrm>
        <a:off x="597663" y="1930615"/>
        <a:ext cx="1777722" cy="1185148"/>
      </dsp:txXfrm>
    </dsp:sp>
    <dsp:sp modelId="{DCB2F193-7A36-4334-B72C-350B485CB487}">
      <dsp:nvSpPr>
        <dsp:cNvPr id="0" name=""/>
        <dsp:cNvSpPr/>
      </dsp:nvSpPr>
      <dsp:spPr>
        <a:xfrm>
          <a:off x="2671672" y="1930615"/>
          <a:ext cx="2962870" cy="118514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2. Find Neighborhoods related to all Rules</a:t>
          </a:r>
        </a:p>
      </dsp:txBody>
      <dsp:txXfrm>
        <a:off x="3264246" y="1930615"/>
        <a:ext cx="1777722" cy="1185148"/>
      </dsp:txXfrm>
    </dsp:sp>
    <dsp:sp modelId="{5C11D456-6B42-4F9C-9985-6E46D752667E}">
      <dsp:nvSpPr>
        <dsp:cNvPr id="0" name=""/>
        <dsp:cNvSpPr/>
      </dsp:nvSpPr>
      <dsp:spPr>
        <a:xfrm>
          <a:off x="5338255" y="1930615"/>
          <a:ext cx="2962870" cy="118514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3. Updating Rules Bounds Based on Neighborhoods</a:t>
          </a:r>
        </a:p>
      </dsp:txBody>
      <dsp:txXfrm>
        <a:off x="5930829" y="1930615"/>
        <a:ext cx="1777722" cy="1185148"/>
      </dsp:txXfrm>
    </dsp:sp>
    <dsp:sp modelId="{7400853E-9FA6-40CB-81FF-53831F2C89EB}">
      <dsp:nvSpPr>
        <dsp:cNvPr id="0" name=""/>
        <dsp:cNvSpPr/>
      </dsp:nvSpPr>
      <dsp:spPr>
        <a:xfrm>
          <a:off x="8004839" y="1930615"/>
          <a:ext cx="2962870" cy="118514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4. Filtering Features from Rules based on SHAP Importance</a:t>
          </a:r>
        </a:p>
      </dsp:txBody>
      <dsp:txXfrm>
        <a:off x="8597413" y="1930615"/>
        <a:ext cx="1777722" cy="11851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B2F193-7A36-4334-B72C-350B485CB487}">
      <dsp:nvSpPr>
        <dsp:cNvPr id="0" name=""/>
        <dsp:cNvSpPr/>
      </dsp:nvSpPr>
      <dsp:spPr>
        <a:xfrm>
          <a:off x="5661" y="2404860"/>
          <a:ext cx="2105984" cy="84239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1. Find Neighborhoods in which Test Point Belongs</a:t>
          </a:r>
        </a:p>
      </dsp:txBody>
      <dsp:txXfrm>
        <a:off x="426858" y="2404860"/>
        <a:ext cx="1263591" cy="842393"/>
      </dsp:txXfrm>
    </dsp:sp>
    <dsp:sp modelId="{5C11D456-6B42-4F9C-9985-6E46D752667E}">
      <dsp:nvSpPr>
        <dsp:cNvPr id="0" name=""/>
        <dsp:cNvSpPr/>
      </dsp:nvSpPr>
      <dsp:spPr>
        <a:xfrm>
          <a:off x="1901047" y="2404860"/>
          <a:ext cx="2105984" cy="84239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2. Find all Training Data Points in those Neighborhoods</a:t>
          </a:r>
        </a:p>
      </dsp:txBody>
      <dsp:txXfrm>
        <a:off x="2322244" y="2404860"/>
        <a:ext cx="1263591" cy="842393"/>
      </dsp:txXfrm>
    </dsp:sp>
    <dsp:sp modelId="{7400853E-9FA6-40CB-81FF-53831F2C89EB}">
      <dsp:nvSpPr>
        <dsp:cNvPr id="0" name=""/>
        <dsp:cNvSpPr/>
      </dsp:nvSpPr>
      <dsp:spPr>
        <a:xfrm>
          <a:off x="3796433" y="2404860"/>
          <a:ext cx="2105984" cy="84239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3. Aggregate All the features into a Single Rule</a:t>
          </a:r>
        </a:p>
      </dsp:txBody>
      <dsp:txXfrm>
        <a:off x="4217630" y="2404860"/>
        <a:ext cx="1263591" cy="842393"/>
      </dsp:txXfrm>
    </dsp:sp>
    <dsp:sp modelId="{D14CDB31-6935-4370-9568-5EFB77E72377}">
      <dsp:nvSpPr>
        <dsp:cNvPr id="0" name=""/>
        <dsp:cNvSpPr/>
      </dsp:nvSpPr>
      <dsp:spPr>
        <a:xfrm>
          <a:off x="5691819" y="2404860"/>
          <a:ext cx="2105984" cy="84239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4. Update  aggregated rule feature bounds based on the Training Data</a:t>
          </a:r>
        </a:p>
      </dsp:txBody>
      <dsp:txXfrm>
        <a:off x="6113016" y="2404860"/>
        <a:ext cx="1263591" cy="842393"/>
      </dsp:txXfrm>
    </dsp:sp>
    <dsp:sp modelId="{86DC4DFF-43A5-4076-BE0B-8D9FE28FFD38}">
      <dsp:nvSpPr>
        <dsp:cNvPr id="0" name=""/>
        <dsp:cNvSpPr/>
      </dsp:nvSpPr>
      <dsp:spPr>
        <a:xfrm>
          <a:off x="7587205" y="2404860"/>
          <a:ext cx="2105984" cy="84239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5. Get the top occurring features from each rule</a:t>
          </a:r>
        </a:p>
      </dsp:txBody>
      <dsp:txXfrm>
        <a:off x="8008402" y="2404860"/>
        <a:ext cx="1263591" cy="842393"/>
      </dsp:txXfrm>
    </dsp:sp>
    <dsp:sp modelId="{74AD541F-40BC-460D-8C1F-57EC6097FFAD}">
      <dsp:nvSpPr>
        <dsp:cNvPr id="0" name=""/>
        <dsp:cNvSpPr/>
      </dsp:nvSpPr>
      <dsp:spPr>
        <a:xfrm>
          <a:off x="9482591" y="2404860"/>
          <a:ext cx="2105984" cy="84239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6. Include only the top most occurring features in the final rule </a:t>
          </a:r>
        </a:p>
      </dsp:txBody>
      <dsp:txXfrm>
        <a:off x="9903788" y="2404860"/>
        <a:ext cx="1263591" cy="8423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B2F193-7A36-4334-B72C-350B485CB487}">
      <dsp:nvSpPr>
        <dsp:cNvPr id="0" name=""/>
        <dsp:cNvSpPr/>
      </dsp:nvSpPr>
      <dsp:spPr>
        <a:xfrm>
          <a:off x="3396" y="1998382"/>
          <a:ext cx="4138372" cy="165534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1. Find Train data points which pass our customized rule.</a:t>
          </a:r>
        </a:p>
      </dsp:txBody>
      <dsp:txXfrm>
        <a:off x="831071" y="1998382"/>
        <a:ext cx="2483023" cy="1655349"/>
      </dsp:txXfrm>
    </dsp:sp>
    <dsp:sp modelId="{5C11D456-6B42-4F9C-9985-6E46D752667E}">
      <dsp:nvSpPr>
        <dsp:cNvPr id="0" name=""/>
        <dsp:cNvSpPr/>
      </dsp:nvSpPr>
      <dsp:spPr>
        <a:xfrm>
          <a:off x="3727932" y="1998382"/>
          <a:ext cx="4138372" cy="165534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2. Use the trained ensemble model to predict on those data points</a:t>
          </a:r>
        </a:p>
      </dsp:txBody>
      <dsp:txXfrm>
        <a:off x="4555607" y="1998382"/>
        <a:ext cx="2483023" cy="1655349"/>
      </dsp:txXfrm>
    </dsp:sp>
    <dsp:sp modelId="{7400853E-9FA6-40CB-81FF-53831F2C89EB}">
      <dsp:nvSpPr>
        <dsp:cNvPr id="0" name=""/>
        <dsp:cNvSpPr/>
      </dsp:nvSpPr>
      <dsp:spPr>
        <a:xfrm>
          <a:off x="7452467" y="1998382"/>
          <a:ext cx="4138372" cy="165534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3. Calculate the percentage of each predicted class</a:t>
          </a:r>
        </a:p>
      </dsp:txBody>
      <dsp:txXfrm>
        <a:off x="8280142" y="1998382"/>
        <a:ext cx="2483023" cy="165534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5FEB92-9794-4C7C-8C57-A93208C96200}" type="datetimeFigureOut">
              <a:rPr lang="en-US" smtClean="0"/>
              <a:t>9/12/2024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44879C3-5D69-4D58-AD1C-C5425233C818}" type="slidenum">
              <a:rPr lang="en-US" smtClean="0"/>
              <a:t>‹#›</a:t>
            </a:fld>
            <a:endParaRPr lang="en-US"/>
          </a:p>
        </p:txBody>
      </p:sp>
    </p:spTree>
    <p:extLst>
      <p:ext uri="{BB962C8B-B14F-4D97-AF65-F5344CB8AC3E}">
        <p14:creationId xmlns:p14="http://schemas.microsoft.com/office/powerpoint/2010/main" val="8797676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E92B92-7896-6246-9CC5-687CE76BB093}" type="datetimeFigureOut">
              <a:rPr lang="en-US" smtClean="0"/>
              <a:t>9/12/2024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3AA729-FF79-1146-A286-CCEF9A183414}" type="slidenum">
              <a:rPr lang="en-US" smtClean="0"/>
              <a:t>‹#›</a:t>
            </a:fld>
            <a:endParaRPr lang="en-US"/>
          </a:p>
        </p:txBody>
      </p:sp>
    </p:spTree>
    <p:extLst>
      <p:ext uri="{BB962C8B-B14F-4D97-AF65-F5344CB8AC3E}">
        <p14:creationId xmlns:p14="http://schemas.microsoft.com/office/powerpoint/2010/main" val="147459352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Hi, My name is Syed Hadi Raza and this is Talha </a:t>
            </a:r>
            <a:r>
              <a:rPr lang="en-US" dirty="0" err="1"/>
              <a:t>farhat</a:t>
            </a:r>
            <a:r>
              <a:rPr lang="en-US" dirty="0"/>
              <a:t> and our project is to create a python library for tree ensemble rule engineering. Let’s begin</a:t>
            </a:r>
            <a:endParaRPr lang="en-PK" dirty="0"/>
          </a:p>
          <a:p>
            <a:endParaRPr lang="en-PK" dirty="0"/>
          </a:p>
        </p:txBody>
      </p:sp>
      <p:sp>
        <p:nvSpPr>
          <p:cNvPr id="4" name="Slide Number Placeholder 3"/>
          <p:cNvSpPr>
            <a:spLocks noGrp="1"/>
          </p:cNvSpPr>
          <p:nvPr>
            <p:ph type="sldNum" sz="quarter" idx="5"/>
          </p:nvPr>
        </p:nvSpPr>
        <p:spPr/>
        <p:txBody>
          <a:bodyPr/>
          <a:lstStyle/>
          <a:p>
            <a:fld id="{C63AA729-FF79-1146-A286-CCEF9A183414}" type="slidenum">
              <a:rPr lang="en-US" smtClean="0"/>
              <a:t>1</a:t>
            </a:fld>
            <a:endParaRPr lang="en-US"/>
          </a:p>
        </p:txBody>
      </p:sp>
    </p:spTree>
    <p:extLst>
      <p:ext uri="{BB962C8B-B14F-4D97-AF65-F5344CB8AC3E}">
        <p14:creationId xmlns:p14="http://schemas.microsoft.com/office/powerpoint/2010/main" val="2443279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3AA729-FF79-1146-A286-CCEF9A183414}" type="slidenum">
              <a:rPr lang="en-US" smtClean="0"/>
              <a:t>13</a:t>
            </a:fld>
            <a:endParaRPr lang="en-US"/>
          </a:p>
        </p:txBody>
      </p:sp>
    </p:spTree>
    <p:extLst>
      <p:ext uri="{BB962C8B-B14F-4D97-AF65-F5344CB8AC3E}">
        <p14:creationId xmlns:p14="http://schemas.microsoft.com/office/powerpoint/2010/main" val="1255628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247e6f99ba_4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g2247e6f99ba_4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247e6f99ba_4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g2247e6f99ba_4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5114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247e6f99ba_4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2247e6f99ba_4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247e6f99ba_4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2247e6f99ba_4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744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247e6f99ba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7" name="Google Shape;287;g2247e6f99ba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247e6f99ba_6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g2247e6f99ba_6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247e6f99ba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g2247e6f99ba_4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247e6f99ba_6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g2247e6f99ba_6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247e6f99b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g2247e6f99b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overview of our presentation. Lets start with the problem Statement</a:t>
            </a:r>
            <a:endParaRPr lang="en-PK" dirty="0"/>
          </a:p>
        </p:txBody>
      </p:sp>
      <p:sp>
        <p:nvSpPr>
          <p:cNvPr id="4" name="Slide Number Placeholder 3"/>
          <p:cNvSpPr>
            <a:spLocks noGrp="1"/>
          </p:cNvSpPr>
          <p:nvPr>
            <p:ph type="sldNum" sz="quarter" idx="5"/>
          </p:nvPr>
        </p:nvSpPr>
        <p:spPr/>
        <p:txBody>
          <a:bodyPr/>
          <a:lstStyle/>
          <a:p>
            <a:fld id="{C63AA729-FF79-1146-A286-CCEF9A183414}" type="slidenum">
              <a:rPr lang="en-US" smtClean="0"/>
              <a:t>2</a:t>
            </a:fld>
            <a:endParaRPr lang="en-US"/>
          </a:p>
        </p:txBody>
      </p:sp>
    </p:spTree>
    <p:extLst>
      <p:ext uri="{BB962C8B-B14F-4D97-AF65-F5344CB8AC3E}">
        <p14:creationId xmlns:p14="http://schemas.microsoft.com/office/powerpoint/2010/main" val="2420079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247e6f99ba_6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2247e6f99ba_6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247e6f99ba_6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g2247e6f99ba_6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247e6f99ba_4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g2247e6f99ba_4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3111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247e6f99ba_6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g2247e6f99ba_6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1939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247e6f99ba_4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2247e6f99ba_4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6900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247e6f99ba_6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g2247e6f99ba_6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247e6f99ba_6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g2247e6f99ba_6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247e6f99ba_6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g2247e6f99ba_6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247e6f99ba_4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g2247e6f99ba_4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9195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247e6f99ba_6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g2247e6f99ba_6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we are trying to tackle here is for example a doctor uses an app that uses a machine learning algorithm to come up with a prediction for a patient. It gives a prediction that a particular patient has breast cancer. Now the calculations made by the algorithms to come up with this prediction are not explained to the doctor since these algorithms are not explained so its difficult for the doctor to trust the prediction. What we are trying to solve here is to generate human readable rules that explain the decision making process of the model to come up with the prediction. And create a library that can extract these </a:t>
            </a:r>
            <a:r>
              <a:rPr lang="en-US" dirty="0" err="1"/>
              <a:t>meaningfull</a:t>
            </a:r>
            <a:r>
              <a:rPr lang="en-US" dirty="0"/>
              <a:t> rules from any of these models from these algorithms</a:t>
            </a:r>
            <a:endParaRPr lang="en-PK" dirty="0"/>
          </a:p>
        </p:txBody>
      </p:sp>
      <p:sp>
        <p:nvSpPr>
          <p:cNvPr id="4" name="Slide Number Placeholder 3"/>
          <p:cNvSpPr>
            <a:spLocks noGrp="1"/>
          </p:cNvSpPr>
          <p:nvPr>
            <p:ph type="sldNum" sz="quarter" idx="5"/>
          </p:nvPr>
        </p:nvSpPr>
        <p:spPr/>
        <p:txBody>
          <a:bodyPr/>
          <a:lstStyle/>
          <a:p>
            <a:fld id="{C63AA729-FF79-1146-A286-CCEF9A183414}" type="slidenum">
              <a:rPr lang="en-US" smtClean="0"/>
              <a:t>3</a:t>
            </a:fld>
            <a:endParaRPr lang="en-US"/>
          </a:p>
        </p:txBody>
      </p:sp>
    </p:spTree>
    <p:extLst>
      <p:ext uri="{BB962C8B-B14F-4D97-AF65-F5344CB8AC3E}">
        <p14:creationId xmlns:p14="http://schemas.microsoft.com/office/powerpoint/2010/main" val="2234130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247e6f99ba_4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2247e6f99ba_4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7702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247e6f99ba_6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g2247e6f99ba_6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1629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247e6f99ba_6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g2247e6f99ba_6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17866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247e6f99ba_6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g2247e6f99ba_6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247e6f99ba_4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g2247e6f99ba_4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49537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247e6f99ba_6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g2247e6f99ba_6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86400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247e6f99ba_6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g2247e6f99ba_6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78599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247e6f99ba_6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g2247e6f99ba_6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6409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just looked at an example of how important it is for our doctor to know why a model made a certain prediction. That is how important </a:t>
            </a:r>
            <a:r>
              <a:rPr lang="en-US" dirty="0" err="1"/>
              <a:t>explainibilty</a:t>
            </a:r>
            <a:r>
              <a:rPr lang="en-US" dirty="0"/>
              <a:t> is to build trust and transparency especially when people’s lives are at stake,</a:t>
            </a:r>
            <a:br>
              <a:rPr lang="en-US" dirty="0"/>
            </a:br>
            <a:r>
              <a:rPr lang="en-US" dirty="0"/>
              <a:t>This </a:t>
            </a:r>
            <a:r>
              <a:rPr lang="en-US" dirty="0" err="1"/>
              <a:t>explainibility</a:t>
            </a:r>
            <a:r>
              <a:rPr lang="en-US" dirty="0"/>
              <a:t> is important given that these models like random forests and gradient boosting are black boxes.</a:t>
            </a:r>
            <a:endParaRPr lang="en-PK" dirty="0"/>
          </a:p>
        </p:txBody>
      </p:sp>
      <p:sp>
        <p:nvSpPr>
          <p:cNvPr id="4" name="Slide Number Placeholder 3"/>
          <p:cNvSpPr>
            <a:spLocks noGrp="1"/>
          </p:cNvSpPr>
          <p:nvPr>
            <p:ph type="sldNum" sz="quarter" idx="5"/>
          </p:nvPr>
        </p:nvSpPr>
        <p:spPr/>
        <p:txBody>
          <a:bodyPr/>
          <a:lstStyle/>
          <a:p>
            <a:fld id="{C63AA729-FF79-1146-A286-CCEF9A183414}" type="slidenum">
              <a:rPr lang="en-US" smtClean="0"/>
              <a:t>4</a:t>
            </a:fld>
            <a:endParaRPr lang="en-US"/>
          </a:p>
        </p:txBody>
      </p:sp>
    </p:spTree>
    <p:extLst>
      <p:ext uri="{BB962C8B-B14F-4D97-AF65-F5344CB8AC3E}">
        <p14:creationId xmlns:p14="http://schemas.microsoft.com/office/powerpoint/2010/main" val="3239626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visualization that shows why </a:t>
            </a:r>
            <a:r>
              <a:rPr lang="en-US" dirty="0" err="1"/>
              <a:t>explainibilty</a:t>
            </a:r>
            <a:r>
              <a:rPr lang="en-US" dirty="0"/>
              <a:t> is important. Above you can see that the person is struggling to trust the outcome of the task as he is not explained how the model came up with the solution. While below you can see that by the use of an explainable interface he can make more informed decisions.</a:t>
            </a:r>
            <a:endParaRPr lang="en-PK" dirty="0"/>
          </a:p>
        </p:txBody>
      </p:sp>
      <p:sp>
        <p:nvSpPr>
          <p:cNvPr id="4" name="Slide Number Placeholder 3"/>
          <p:cNvSpPr>
            <a:spLocks noGrp="1"/>
          </p:cNvSpPr>
          <p:nvPr>
            <p:ph type="sldNum" sz="quarter" idx="5"/>
          </p:nvPr>
        </p:nvSpPr>
        <p:spPr/>
        <p:txBody>
          <a:bodyPr/>
          <a:lstStyle/>
          <a:p>
            <a:fld id="{C63AA729-FF79-1146-A286-CCEF9A183414}" type="slidenum">
              <a:rPr lang="en-US" smtClean="0"/>
              <a:t>5</a:t>
            </a:fld>
            <a:endParaRPr lang="en-US"/>
          </a:p>
        </p:txBody>
      </p:sp>
    </p:spTree>
    <p:extLst>
      <p:ext uri="{BB962C8B-B14F-4D97-AF65-F5344CB8AC3E}">
        <p14:creationId xmlns:p14="http://schemas.microsoft.com/office/powerpoint/2010/main" val="3343844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challenge with ensemble models is how they combine many different rules. Each model creates hundreds of rules, and then they use a method, like majority voting, to make a final prediction based on those rules."</a:t>
            </a:r>
            <a:endParaRPr lang="en-PK" dirty="0"/>
          </a:p>
        </p:txBody>
      </p:sp>
      <p:sp>
        <p:nvSpPr>
          <p:cNvPr id="4" name="Slide Number Placeholder 3"/>
          <p:cNvSpPr>
            <a:spLocks noGrp="1"/>
          </p:cNvSpPr>
          <p:nvPr>
            <p:ph type="sldNum" sz="quarter" idx="5"/>
          </p:nvPr>
        </p:nvSpPr>
        <p:spPr/>
        <p:txBody>
          <a:bodyPr/>
          <a:lstStyle/>
          <a:p>
            <a:fld id="{C63AA729-FF79-1146-A286-CCEF9A183414}" type="slidenum">
              <a:rPr lang="en-US" smtClean="0"/>
              <a:t>7</a:t>
            </a:fld>
            <a:endParaRPr lang="en-US"/>
          </a:p>
        </p:txBody>
      </p:sp>
    </p:spTree>
    <p:extLst>
      <p:ext uri="{BB962C8B-B14F-4D97-AF65-F5344CB8AC3E}">
        <p14:creationId xmlns:p14="http://schemas.microsoft.com/office/powerpoint/2010/main" val="622396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creates a problem in </a:t>
            </a:r>
            <a:r>
              <a:rPr lang="en-US" dirty="0" err="1"/>
              <a:t>explainibily</a:t>
            </a:r>
            <a:r>
              <a:rPr lang="en-US" dirty="0"/>
              <a:t> since there are many </a:t>
            </a:r>
            <a:r>
              <a:rPr lang="en-US" dirty="0" err="1"/>
              <a:t>many</a:t>
            </a:r>
            <a:r>
              <a:rPr lang="en-US" dirty="0"/>
              <a:t> </a:t>
            </a:r>
            <a:r>
              <a:rPr lang="en-US" dirty="0" err="1"/>
              <a:t>qhich</a:t>
            </a:r>
            <a:r>
              <a:rPr lang="en-US" dirty="0"/>
              <a:t> make the decision making process complicated. This is what we are </a:t>
            </a:r>
            <a:r>
              <a:rPr lang="en-US" dirty="0" err="1"/>
              <a:t>tring</a:t>
            </a:r>
            <a:r>
              <a:rPr lang="en-US" dirty="0"/>
              <a:t> to solve by simplifying hundreds of thousands of rules into ONE without compromising on specificity </a:t>
            </a:r>
            <a:r>
              <a:rPr lang="en-US" dirty="0" err="1"/>
              <a:t>amd</a:t>
            </a:r>
            <a:r>
              <a:rPr lang="en-US" dirty="0"/>
              <a:t> loss of important information</a:t>
            </a:r>
            <a:endParaRPr lang="en-PK" dirty="0"/>
          </a:p>
        </p:txBody>
      </p:sp>
      <p:sp>
        <p:nvSpPr>
          <p:cNvPr id="4" name="Slide Number Placeholder 3"/>
          <p:cNvSpPr>
            <a:spLocks noGrp="1"/>
          </p:cNvSpPr>
          <p:nvPr>
            <p:ph type="sldNum" sz="quarter" idx="5"/>
          </p:nvPr>
        </p:nvSpPr>
        <p:spPr/>
        <p:txBody>
          <a:bodyPr/>
          <a:lstStyle/>
          <a:p>
            <a:fld id="{C63AA729-FF79-1146-A286-CCEF9A183414}" type="slidenum">
              <a:rPr lang="en-US" smtClean="0"/>
              <a:t>8</a:t>
            </a:fld>
            <a:endParaRPr lang="en-US"/>
          </a:p>
        </p:txBody>
      </p:sp>
    </p:spTree>
    <p:extLst>
      <p:ext uri="{BB962C8B-B14F-4D97-AF65-F5344CB8AC3E}">
        <p14:creationId xmlns:p14="http://schemas.microsoft.com/office/powerpoint/2010/main" val="3990759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sz="1200" dirty="0"/>
              <a:t>A decision tree is a flowchart-like structure used for making decisions or predictions in machine learning.</a:t>
            </a:r>
          </a:p>
          <a:p>
            <a:pPr marL="457200" lvl="1" indent="0">
              <a:buNone/>
            </a:pPr>
            <a:endParaRPr lang="en-US" sz="1200" dirty="0"/>
          </a:p>
          <a:p>
            <a:pPr marL="457200" lvl="1" indent="0">
              <a:buNone/>
            </a:pPr>
            <a:r>
              <a:rPr lang="en-US" sz="1200" dirty="0"/>
              <a:t>Structure:</a:t>
            </a:r>
          </a:p>
          <a:p>
            <a:pPr lvl="1">
              <a:buFont typeface="Arial" panose="020B0604020202020204" pitchFamily="34" charset="0"/>
              <a:buChar char="•"/>
            </a:pPr>
            <a:r>
              <a:rPr lang="en-US" sz="1200" b="1" dirty="0"/>
              <a:t>Nodes</a:t>
            </a:r>
            <a:r>
              <a:rPr lang="en-US" sz="1200" dirty="0"/>
              <a:t>: Represent decisions/questions about features (e.g., "Is age &gt; 30?")</a:t>
            </a:r>
          </a:p>
          <a:p>
            <a:pPr lvl="1">
              <a:buFont typeface="Arial" panose="020B0604020202020204" pitchFamily="34" charset="0"/>
              <a:buChar char="•"/>
            </a:pPr>
            <a:r>
              <a:rPr lang="en-US" sz="1200" b="1" dirty="0"/>
              <a:t>Branches</a:t>
            </a:r>
            <a:r>
              <a:rPr lang="en-US" sz="1200" dirty="0"/>
              <a:t>: Show possible answers ("Yes" or "No")</a:t>
            </a:r>
          </a:p>
          <a:p>
            <a:pPr lvl="1">
              <a:buFont typeface="Arial" panose="020B0604020202020204" pitchFamily="34" charset="0"/>
              <a:buChar char="•"/>
            </a:pPr>
            <a:r>
              <a:rPr lang="en-US" sz="1200" b="1" dirty="0"/>
              <a:t>Leaves:</a:t>
            </a:r>
            <a:r>
              <a:rPr lang="en-US" sz="1200" dirty="0"/>
              <a:t> Final decisions/outcomes (e.g., "Buy" or "Not Buy")</a:t>
            </a:r>
          </a:p>
          <a:p>
            <a:pPr marL="457200" lvl="1" indent="0">
              <a:buNone/>
            </a:pPr>
            <a:endParaRPr lang="en-US" dirty="0"/>
          </a:p>
          <a:p>
            <a:pPr marL="457200" lvl="1" indent="0">
              <a:buNone/>
            </a:pPr>
            <a:r>
              <a:rPr lang="en-US" dirty="0"/>
              <a:t>Leaves are the lowest nodes in some branch of a tree. </a:t>
            </a:r>
            <a:endParaRPr lang="en-PK" dirty="0"/>
          </a:p>
        </p:txBody>
      </p:sp>
      <p:sp>
        <p:nvSpPr>
          <p:cNvPr id="4" name="Slide Number Placeholder 3"/>
          <p:cNvSpPr>
            <a:spLocks noGrp="1"/>
          </p:cNvSpPr>
          <p:nvPr>
            <p:ph type="sldNum" sz="quarter" idx="5"/>
          </p:nvPr>
        </p:nvSpPr>
        <p:spPr/>
        <p:txBody>
          <a:bodyPr/>
          <a:lstStyle/>
          <a:p>
            <a:fld id="{C63AA729-FF79-1146-A286-CCEF9A183414}" type="slidenum">
              <a:rPr lang="en-US" smtClean="0"/>
              <a:t>10</a:t>
            </a:fld>
            <a:endParaRPr lang="en-US"/>
          </a:p>
        </p:txBody>
      </p:sp>
    </p:spTree>
    <p:extLst>
      <p:ext uri="{BB962C8B-B14F-4D97-AF65-F5344CB8AC3E}">
        <p14:creationId xmlns:p14="http://schemas.microsoft.com/office/powerpoint/2010/main" val="3671328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forests make many decision trees and combine their results to improve accuracy and prevent overfitting. </a:t>
            </a:r>
          </a:p>
          <a:p>
            <a:r>
              <a:rPr lang="en-US" dirty="0"/>
              <a:t>Gradient boosting builds trees one after another, with each tree fixing the mistakes of the last one to create a very accurate model</a:t>
            </a:r>
            <a:endParaRPr lang="en-PK" dirty="0"/>
          </a:p>
        </p:txBody>
      </p:sp>
      <p:sp>
        <p:nvSpPr>
          <p:cNvPr id="4" name="Slide Number Placeholder 3"/>
          <p:cNvSpPr>
            <a:spLocks noGrp="1"/>
          </p:cNvSpPr>
          <p:nvPr>
            <p:ph type="sldNum" sz="quarter" idx="5"/>
          </p:nvPr>
        </p:nvSpPr>
        <p:spPr/>
        <p:txBody>
          <a:bodyPr/>
          <a:lstStyle/>
          <a:p>
            <a:fld id="{C63AA729-FF79-1146-A286-CCEF9A183414}" type="slidenum">
              <a:rPr lang="en-US" smtClean="0"/>
              <a:t>11</a:t>
            </a:fld>
            <a:endParaRPr lang="en-US"/>
          </a:p>
        </p:txBody>
      </p:sp>
    </p:spTree>
    <p:extLst>
      <p:ext uri="{BB962C8B-B14F-4D97-AF65-F5344CB8AC3E}">
        <p14:creationId xmlns:p14="http://schemas.microsoft.com/office/powerpoint/2010/main" val="204911321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January 7, 2024</a:t>
            </a:r>
            <a:endParaRPr lang="en-US" dirty="0"/>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8279435-30EF-C241-87D1-8D13B984C0EB}" type="slidenum">
              <a:rPr lang="en-US" smtClean="0"/>
              <a:t>‹#›</a:t>
            </a:fld>
            <a:endParaRPr lang="en-US"/>
          </a:p>
        </p:txBody>
      </p:sp>
      <p:sp>
        <p:nvSpPr>
          <p:cNvPr id="7" name="Rectangle 6"/>
          <p:cNvSpPr/>
          <p:nvPr userDrawn="1"/>
        </p:nvSpPr>
        <p:spPr>
          <a:xfrm>
            <a:off x="8925" y="5245768"/>
            <a:ext cx="12192000" cy="1612232"/>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bg1"/>
              </a:solidFill>
            </a:endParaRPr>
          </a:p>
        </p:txBody>
      </p:sp>
      <p:sp>
        <p:nvSpPr>
          <p:cNvPr id="17" name="Title 1"/>
          <p:cNvSpPr>
            <a:spLocks noGrp="1"/>
          </p:cNvSpPr>
          <p:nvPr>
            <p:ph type="ctrTitle"/>
          </p:nvPr>
        </p:nvSpPr>
        <p:spPr>
          <a:xfrm>
            <a:off x="886714" y="2140770"/>
            <a:ext cx="10363200" cy="1470025"/>
          </a:xfrm>
        </p:spPr>
        <p:txBody>
          <a:bodyPr/>
          <a:lstStyle>
            <a:lvl1pPr>
              <a:defRPr>
                <a:solidFill>
                  <a:schemeClr val="tx1"/>
                </a:solidFill>
              </a:defRPr>
            </a:lvl1pPr>
          </a:lstStyle>
          <a:p>
            <a:r>
              <a:rPr lang="en-US" dirty="0"/>
              <a:t>Click to edit Master title style</a:t>
            </a:r>
          </a:p>
        </p:txBody>
      </p:sp>
      <p:sp>
        <p:nvSpPr>
          <p:cNvPr id="18"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2" name="Picture 21"/>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486526"/>
            <a:ext cx="12192000" cy="2351891"/>
          </a:xfrm>
          <a:prstGeom prst="rect">
            <a:avLst/>
          </a:prstGeom>
        </p:spPr>
      </p:pic>
      <p:grpSp>
        <p:nvGrpSpPr>
          <p:cNvPr id="24" name="Group 9"/>
          <p:cNvGrpSpPr>
            <a:grpSpLocks noChangeAspect="1"/>
          </p:cNvGrpSpPr>
          <p:nvPr userDrawn="1"/>
        </p:nvGrpSpPr>
        <p:grpSpPr bwMode="hidden">
          <a:xfrm flipH="1">
            <a:off x="0" y="860931"/>
            <a:ext cx="12192000" cy="101504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useBgFill="1">
          <p:nvSpPr>
            <p:cNvPr id="29"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grpSp>
      <p:pic>
        <p:nvPicPr>
          <p:cNvPr id="19" name="Picture 18">
            <a:extLst>
              <a:ext uri="{FF2B5EF4-FFF2-40B4-BE49-F238E27FC236}">
                <a16:creationId xmlns:a16="http://schemas.microsoft.com/office/drawing/2014/main" id="{6918C9B6-A29F-7C4A-A83A-CABDDEA1F9BF}"/>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rcRect/>
          <a:stretch/>
        </p:blipFill>
        <p:spPr>
          <a:xfrm>
            <a:off x="10363729" y="6298250"/>
            <a:ext cx="1284797" cy="284345"/>
          </a:xfrm>
          <a:prstGeom prst="rect">
            <a:avLst/>
          </a:prstGeom>
        </p:spPr>
      </p:pic>
    </p:spTree>
    <p:extLst>
      <p:ext uri="{BB962C8B-B14F-4D97-AF65-F5344CB8AC3E}">
        <p14:creationId xmlns:p14="http://schemas.microsoft.com/office/powerpoint/2010/main" val="2398555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January 7, 2024</a:t>
            </a:r>
          </a:p>
        </p:txBody>
      </p:sp>
      <p:sp>
        <p:nvSpPr>
          <p:cNvPr id="6" name="Slide Number Placeholder 5"/>
          <p:cNvSpPr>
            <a:spLocks noGrp="1"/>
          </p:cNvSpPr>
          <p:nvPr>
            <p:ph type="sldNum" sz="quarter" idx="12"/>
          </p:nvPr>
        </p:nvSpPr>
        <p:spPr/>
        <p:txBody>
          <a:bodyPr/>
          <a:lstStyle/>
          <a:p>
            <a:fld id="{88279435-30EF-C241-87D1-8D13B984C0EB}" type="slidenum">
              <a:rPr lang="en-US" smtClean="0"/>
              <a:t>‹#›</a:t>
            </a:fld>
            <a:endParaRPr lang="en-US"/>
          </a:p>
        </p:txBody>
      </p:sp>
    </p:spTree>
    <p:extLst>
      <p:ext uri="{BB962C8B-B14F-4D97-AF65-F5344CB8AC3E}">
        <p14:creationId xmlns:p14="http://schemas.microsoft.com/office/powerpoint/2010/main" val="2385351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January 7, 2024</a:t>
            </a:r>
          </a:p>
        </p:txBody>
      </p:sp>
      <p:sp>
        <p:nvSpPr>
          <p:cNvPr id="6" name="Slide Number Placeholder 5"/>
          <p:cNvSpPr>
            <a:spLocks noGrp="1"/>
          </p:cNvSpPr>
          <p:nvPr>
            <p:ph type="sldNum" sz="quarter" idx="12"/>
          </p:nvPr>
        </p:nvSpPr>
        <p:spPr/>
        <p:txBody>
          <a:bodyPr/>
          <a:lstStyle/>
          <a:p>
            <a:fld id="{88279435-30EF-C241-87D1-8D13B984C0EB}" type="slidenum">
              <a:rPr lang="en-US" smtClean="0"/>
              <a:t>‹#›</a:t>
            </a:fld>
            <a:endParaRPr lang="en-US"/>
          </a:p>
        </p:txBody>
      </p:sp>
    </p:spTree>
    <p:extLst>
      <p:ext uri="{BB962C8B-B14F-4D97-AF65-F5344CB8AC3E}">
        <p14:creationId xmlns:p14="http://schemas.microsoft.com/office/powerpoint/2010/main" val="1214720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January 7, 2024</a:t>
            </a:r>
            <a:endParaRPr lang="en-US" dirty="0"/>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8279435-30EF-C241-87D1-8D13B984C0EB}" type="slidenum">
              <a:rPr lang="en-US" smtClean="0"/>
              <a:t>‹#›</a:t>
            </a:fld>
            <a:endParaRPr lang="en-US"/>
          </a:p>
        </p:txBody>
      </p:sp>
      <p:sp>
        <p:nvSpPr>
          <p:cNvPr id="7" name="Rectangle 6"/>
          <p:cNvSpPr/>
          <p:nvPr userDrawn="1"/>
        </p:nvSpPr>
        <p:spPr>
          <a:xfrm>
            <a:off x="0" y="5245768"/>
            <a:ext cx="12192000" cy="1612232"/>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bg1"/>
              </a:solidFill>
            </a:endParaRPr>
          </a:p>
        </p:txBody>
      </p:sp>
      <p:sp>
        <p:nvSpPr>
          <p:cNvPr id="17" name="Title 1"/>
          <p:cNvSpPr>
            <a:spLocks noGrp="1"/>
          </p:cNvSpPr>
          <p:nvPr>
            <p:ph type="ctrTitle"/>
          </p:nvPr>
        </p:nvSpPr>
        <p:spPr>
          <a:xfrm>
            <a:off x="914400" y="2130426"/>
            <a:ext cx="10363200" cy="1470025"/>
          </a:xfrm>
        </p:spPr>
        <p:txBody>
          <a:bodyPr/>
          <a:lstStyle/>
          <a:p>
            <a:r>
              <a:rPr lang="en-US"/>
              <a:t>Click to edit Master title style</a:t>
            </a:r>
          </a:p>
        </p:txBody>
      </p:sp>
      <p:sp>
        <p:nvSpPr>
          <p:cNvPr id="18"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21" name="Slide Number Placeholder 5"/>
          <p:cNvSpPr txBox="1">
            <a:spLocks/>
          </p:cNvSpPr>
          <p:nvPr userDrawn="1"/>
        </p:nvSpPr>
        <p:spPr>
          <a:xfrm>
            <a:off x="87376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FE35DC9-8D54-45EF-A345-7AC5A9ADAFE8}" type="slidenum">
              <a:rPr lang="en-US" altLang="en-US" sz="1200" smtClean="0"/>
              <a:pPr/>
              <a:t>‹#›</a:t>
            </a:fld>
            <a:endParaRPr lang="en-US" altLang="en-US" sz="1200"/>
          </a:p>
        </p:txBody>
      </p:sp>
      <p:pic>
        <p:nvPicPr>
          <p:cNvPr id="22" name="Picture 21"/>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25400"/>
            <a:ext cx="12192000" cy="3327400"/>
          </a:xfrm>
          <a:prstGeom prst="rect">
            <a:avLst/>
          </a:prstGeom>
        </p:spPr>
      </p:pic>
      <p:grpSp>
        <p:nvGrpSpPr>
          <p:cNvPr id="24" name="Group 9"/>
          <p:cNvGrpSpPr>
            <a:grpSpLocks noChangeAspect="1"/>
          </p:cNvGrpSpPr>
          <p:nvPr userDrawn="1"/>
        </p:nvGrpSpPr>
        <p:grpSpPr bwMode="hidden">
          <a:xfrm flipH="1">
            <a:off x="-1" y="2819400"/>
            <a:ext cx="12192000" cy="101504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useBgFill="1">
          <p:nvSpPr>
            <p:cNvPr id="29"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dirty="0"/>
            </a:p>
          </p:txBody>
        </p:sp>
      </p:grpSp>
      <p:pic>
        <p:nvPicPr>
          <p:cNvPr id="19" name="Picture 18">
            <a:extLst>
              <a:ext uri="{FF2B5EF4-FFF2-40B4-BE49-F238E27FC236}">
                <a16:creationId xmlns:a16="http://schemas.microsoft.com/office/drawing/2014/main" id="{6918C9B6-A29F-7C4A-A83A-CABDDEA1F9BF}"/>
              </a:ext>
            </a:extLst>
          </p:cNvPr>
          <p:cNvPicPr>
            <a:picLocks noChangeAspect="1"/>
          </p:cNvPicPr>
          <p:nvPr userDrawn="1"/>
        </p:nvPicPr>
        <p:blipFill>
          <a:blip r:embed="rId4"/>
          <a:srcRect/>
          <a:stretch/>
        </p:blipFill>
        <p:spPr>
          <a:xfrm>
            <a:off x="10363729" y="6298250"/>
            <a:ext cx="1284797" cy="284345"/>
          </a:xfrm>
          <a:prstGeom prst="rect">
            <a:avLst/>
          </a:prstGeom>
        </p:spPr>
      </p:pic>
    </p:spTree>
    <p:extLst>
      <p:ext uri="{BB962C8B-B14F-4D97-AF65-F5344CB8AC3E}">
        <p14:creationId xmlns:p14="http://schemas.microsoft.com/office/powerpoint/2010/main" val="1059362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p:cSld name="2_Title Slide">
    <p:spTree>
      <p:nvGrpSpPr>
        <p:cNvPr id="1" name="Shape 57"/>
        <p:cNvGrpSpPr/>
        <p:nvPr/>
      </p:nvGrpSpPr>
      <p:grpSpPr>
        <a:xfrm>
          <a:off x="0" y="0"/>
          <a:ext cx="0" cy="0"/>
          <a:chOff x="0" y="0"/>
          <a:chExt cx="0" cy="0"/>
        </a:xfrm>
      </p:grpSpPr>
      <p:sp>
        <p:nvSpPr>
          <p:cNvPr id="58" name="Google Shape;58;p14"/>
          <p:cNvSpPr txBox="1">
            <a:spLocks noGrp="1"/>
          </p:cNvSpPr>
          <p:nvPr>
            <p:ph type="dt" idx="10"/>
          </p:nvPr>
        </p:nvSpPr>
        <p:spPr>
          <a:xfrm>
            <a:off x="609600" y="6356351"/>
            <a:ext cx="28448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9" name="Google Shape;59;p14"/>
          <p:cNvSpPr txBox="1">
            <a:spLocks noGrp="1"/>
          </p:cNvSpPr>
          <p:nvPr>
            <p:ph type="ftr" idx="11"/>
          </p:nvPr>
        </p:nvSpPr>
        <p:spPr>
          <a:xfrm>
            <a:off x="4165600" y="6356351"/>
            <a:ext cx="3860800" cy="365125"/>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60" name="Google Shape;60;p14"/>
          <p:cNvSpPr txBox="1">
            <a:spLocks noGrp="1"/>
          </p:cNvSpPr>
          <p:nvPr>
            <p:ph type="sldNum" idx="12"/>
          </p:nvPr>
        </p:nvSpPr>
        <p:spPr>
          <a:xfrm>
            <a:off x="4673600" y="6356351"/>
            <a:ext cx="2844800" cy="365125"/>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 smtClean="0"/>
              <a:pPr/>
              <a:t>‹#›</a:t>
            </a:fld>
            <a:endParaRPr lang="en"/>
          </a:p>
        </p:txBody>
      </p:sp>
      <p:sp>
        <p:nvSpPr>
          <p:cNvPr id="61" name="Google Shape;61;p14"/>
          <p:cNvSpPr/>
          <p:nvPr/>
        </p:nvSpPr>
        <p:spPr>
          <a:xfrm>
            <a:off x="8925" y="5245768"/>
            <a:ext cx="12192000" cy="1612232"/>
          </a:xfrm>
          <a:prstGeom prst="rect">
            <a:avLst/>
          </a:prstGeom>
          <a:solidFill>
            <a:schemeClr val="lt1"/>
          </a:solidFill>
          <a:ln w="9525" cap="flat" cmpd="sng">
            <a:solidFill>
              <a:schemeClr val="l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chemeClr val="lt1"/>
              </a:solidFill>
              <a:latin typeface="Calibri"/>
              <a:ea typeface="Calibri"/>
              <a:cs typeface="Calibri"/>
              <a:sym typeface="Calibri"/>
            </a:endParaRPr>
          </a:p>
        </p:txBody>
      </p:sp>
      <p:sp>
        <p:nvSpPr>
          <p:cNvPr id="62" name="Google Shape;62;p14"/>
          <p:cNvSpPr txBox="1">
            <a:spLocks noGrp="1"/>
          </p:cNvSpPr>
          <p:nvPr>
            <p:ph type="ctrTitle"/>
          </p:nvPr>
        </p:nvSpPr>
        <p:spPr>
          <a:xfrm>
            <a:off x="886713" y="2140772"/>
            <a:ext cx="10363200" cy="14700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Clr>
                <a:schemeClr val="dk1"/>
              </a:buClr>
              <a:buSzPts val="2700"/>
              <a:buFont typeface="Arial"/>
              <a:buNone/>
              <a:defRPr>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Google Shape;63;p14"/>
          <p:cNvSpPr txBox="1">
            <a:spLocks noGrp="1"/>
          </p:cNvSpPr>
          <p:nvPr>
            <p:ph type="subTitle" idx="1"/>
          </p:nvPr>
        </p:nvSpPr>
        <p:spPr>
          <a:xfrm>
            <a:off x="1828800" y="3886200"/>
            <a:ext cx="8534400" cy="1752600"/>
          </a:xfrm>
          <a:prstGeom prst="rect">
            <a:avLst/>
          </a:prstGeom>
          <a:noFill/>
          <a:ln>
            <a:noFill/>
          </a:ln>
        </p:spPr>
        <p:txBody>
          <a:bodyPr spcFirstLastPara="1" wrap="square" lIns="68575" tIns="34275" rIns="68575" bIns="34275" anchor="t" anchorCtr="0">
            <a:normAutofit/>
          </a:bodyPr>
          <a:lstStyle>
            <a:lvl1pPr lvl="0" algn="ctr">
              <a:spcBef>
                <a:spcPts val="667"/>
              </a:spcBef>
              <a:spcAft>
                <a:spcPts val="0"/>
              </a:spcAft>
              <a:buClr>
                <a:srgbClr val="888888"/>
              </a:buClr>
              <a:buSzPts val="2400"/>
              <a:buNone/>
              <a:defRPr>
                <a:solidFill>
                  <a:srgbClr val="888888"/>
                </a:solidFill>
              </a:defRPr>
            </a:lvl1pPr>
            <a:lvl2pPr lvl="1" algn="ctr">
              <a:spcBef>
                <a:spcPts val="533"/>
              </a:spcBef>
              <a:spcAft>
                <a:spcPts val="0"/>
              </a:spcAft>
              <a:buClr>
                <a:srgbClr val="888888"/>
              </a:buClr>
              <a:buSzPts val="2100"/>
              <a:buNone/>
              <a:defRPr>
                <a:solidFill>
                  <a:srgbClr val="888888"/>
                </a:solidFill>
              </a:defRPr>
            </a:lvl2pPr>
            <a:lvl3pPr lvl="2" algn="ctr">
              <a:spcBef>
                <a:spcPts val="533"/>
              </a:spcBef>
              <a:spcAft>
                <a:spcPts val="0"/>
              </a:spcAft>
              <a:buClr>
                <a:srgbClr val="888888"/>
              </a:buClr>
              <a:buSzPts val="1800"/>
              <a:buNone/>
              <a:defRPr>
                <a:solidFill>
                  <a:srgbClr val="888888"/>
                </a:solidFill>
              </a:defRPr>
            </a:lvl3pPr>
            <a:lvl4pPr lvl="3" algn="ctr">
              <a:spcBef>
                <a:spcPts val="400"/>
              </a:spcBef>
              <a:spcAft>
                <a:spcPts val="0"/>
              </a:spcAft>
              <a:buClr>
                <a:srgbClr val="888888"/>
              </a:buClr>
              <a:buSzPts val="1500"/>
              <a:buNone/>
              <a:defRPr>
                <a:solidFill>
                  <a:srgbClr val="888888"/>
                </a:solidFill>
              </a:defRPr>
            </a:lvl4pPr>
            <a:lvl5pPr lvl="4" algn="ctr">
              <a:spcBef>
                <a:spcPts val="400"/>
              </a:spcBef>
              <a:spcAft>
                <a:spcPts val="0"/>
              </a:spcAft>
              <a:buClr>
                <a:srgbClr val="888888"/>
              </a:buClr>
              <a:buSzPts val="1500"/>
              <a:buNone/>
              <a:defRPr>
                <a:solidFill>
                  <a:srgbClr val="888888"/>
                </a:solidFill>
              </a:defRPr>
            </a:lvl5pPr>
            <a:lvl6pPr lvl="5" algn="ctr">
              <a:spcBef>
                <a:spcPts val="400"/>
              </a:spcBef>
              <a:spcAft>
                <a:spcPts val="0"/>
              </a:spcAft>
              <a:buClr>
                <a:srgbClr val="888888"/>
              </a:buClr>
              <a:buSzPts val="1500"/>
              <a:buNone/>
              <a:defRPr>
                <a:solidFill>
                  <a:srgbClr val="888888"/>
                </a:solidFill>
              </a:defRPr>
            </a:lvl6pPr>
            <a:lvl7pPr lvl="6" algn="ctr">
              <a:spcBef>
                <a:spcPts val="400"/>
              </a:spcBef>
              <a:spcAft>
                <a:spcPts val="0"/>
              </a:spcAft>
              <a:buClr>
                <a:srgbClr val="888888"/>
              </a:buClr>
              <a:buSzPts val="1500"/>
              <a:buNone/>
              <a:defRPr>
                <a:solidFill>
                  <a:srgbClr val="888888"/>
                </a:solidFill>
              </a:defRPr>
            </a:lvl7pPr>
            <a:lvl8pPr lvl="7" algn="ctr">
              <a:spcBef>
                <a:spcPts val="400"/>
              </a:spcBef>
              <a:spcAft>
                <a:spcPts val="0"/>
              </a:spcAft>
              <a:buClr>
                <a:srgbClr val="888888"/>
              </a:buClr>
              <a:buSzPts val="1500"/>
              <a:buNone/>
              <a:defRPr>
                <a:solidFill>
                  <a:srgbClr val="888888"/>
                </a:solidFill>
              </a:defRPr>
            </a:lvl8pPr>
            <a:lvl9pPr lvl="8" algn="ctr">
              <a:spcBef>
                <a:spcPts val="400"/>
              </a:spcBef>
              <a:spcAft>
                <a:spcPts val="0"/>
              </a:spcAft>
              <a:buClr>
                <a:srgbClr val="888888"/>
              </a:buClr>
              <a:buSzPts val="1500"/>
              <a:buNone/>
              <a:defRPr>
                <a:solidFill>
                  <a:srgbClr val="888888"/>
                </a:solidFill>
              </a:defRPr>
            </a:lvl9pPr>
          </a:lstStyle>
          <a:p>
            <a:endParaRPr/>
          </a:p>
        </p:txBody>
      </p:sp>
      <p:pic>
        <p:nvPicPr>
          <p:cNvPr id="64" name="Google Shape;64;p14"/>
          <p:cNvPicPr preferRelativeResize="0"/>
          <p:nvPr/>
        </p:nvPicPr>
        <p:blipFill rotWithShape="1">
          <a:blip r:embed="rId2">
            <a:alphaModFix/>
          </a:blip>
          <a:srcRect/>
          <a:stretch/>
        </p:blipFill>
        <p:spPr>
          <a:xfrm>
            <a:off x="0" y="-486526"/>
            <a:ext cx="12192000" cy="2351891"/>
          </a:xfrm>
          <a:prstGeom prst="rect">
            <a:avLst/>
          </a:prstGeom>
          <a:noFill/>
          <a:ln>
            <a:noFill/>
          </a:ln>
        </p:spPr>
      </p:pic>
      <p:grpSp>
        <p:nvGrpSpPr>
          <p:cNvPr id="65" name="Google Shape;65;p14"/>
          <p:cNvGrpSpPr/>
          <p:nvPr/>
        </p:nvGrpSpPr>
        <p:grpSpPr>
          <a:xfrm flipH="1">
            <a:off x="0" y="860931"/>
            <a:ext cx="12192000" cy="1015040"/>
            <a:chOff x="-3905250" y="4294188"/>
            <a:chExt cx="13011150" cy="1892300"/>
          </a:xfrm>
        </p:grpSpPr>
        <p:sp>
          <p:nvSpPr>
            <p:cNvPr id="66" name="Google Shape;66;p14"/>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Calibri"/>
                <a:ea typeface="Calibri"/>
                <a:cs typeface="Calibri"/>
                <a:sym typeface="Calibri"/>
              </a:endParaRPr>
            </a:p>
          </p:txBody>
        </p:sp>
        <p:sp>
          <p:nvSpPr>
            <p:cNvPr id="67" name="Google Shape;67;p14"/>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Calibri"/>
                <a:ea typeface="Calibri"/>
                <a:cs typeface="Calibri"/>
                <a:sym typeface="Calibri"/>
              </a:endParaRPr>
            </a:p>
          </p:txBody>
        </p:sp>
        <p:sp>
          <p:nvSpPr>
            <p:cNvPr id="68" name="Google Shape;68;p14"/>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Calibri"/>
                <a:ea typeface="Calibri"/>
                <a:cs typeface="Calibri"/>
                <a:sym typeface="Calibri"/>
              </a:endParaRPr>
            </a:p>
          </p:txBody>
        </p:sp>
        <p:sp>
          <p:nvSpPr>
            <p:cNvPr id="69" name="Google Shape;69;p14"/>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Calibri"/>
                <a:ea typeface="Calibri"/>
                <a:cs typeface="Calibri"/>
                <a:sym typeface="Calibri"/>
              </a:endParaRPr>
            </a:p>
          </p:txBody>
        </p:sp>
        <p:sp>
          <p:nvSpPr>
            <p:cNvPr id="70" name="Google Shape;70;p14"/>
            <p:cNvSpPr/>
            <p:nvPr/>
          </p:nvSpPr>
          <p:spPr>
            <a:xfrm>
              <a:off x="-3905250" y="4294188"/>
              <a:ext cx="13011150"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Calibri"/>
                <a:ea typeface="Calibri"/>
                <a:cs typeface="Calibri"/>
                <a:sym typeface="Calibri"/>
              </a:endParaRPr>
            </a:p>
          </p:txBody>
        </p:sp>
      </p:grpSp>
      <p:pic>
        <p:nvPicPr>
          <p:cNvPr id="71" name="Google Shape;71;p14"/>
          <p:cNvPicPr preferRelativeResize="0"/>
          <p:nvPr/>
        </p:nvPicPr>
        <p:blipFill rotWithShape="1">
          <a:blip r:embed="rId3">
            <a:alphaModFix/>
          </a:blip>
          <a:srcRect/>
          <a:stretch/>
        </p:blipFill>
        <p:spPr>
          <a:xfrm>
            <a:off x="10363730" y="6298252"/>
            <a:ext cx="1284797" cy="284345"/>
          </a:xfrm>
          <a:prstGeom prst="rect">
            <a:avLst/>
          </a:prstGeom>
          <a:noFill/>
          <a:ln>
            <a:noFill/>
          </a:ln>
        </p:spPr>
      </p:pic>
    </p:spTree>
    <p:extLst>
      <p:ext uri="{BB962C8B-B14F-4D97-AF65-F5344CB8AC3E}">
        <p14:creationId xmlns:p14="http://schemas.microsoft.com/office/powerpoint/2010/main" val="1816510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and Content">
  <p:cSld name="1_Title and Content">
    <p:spTree>
      <p:nvGrpSpPr>
        <p:cNvPr id="1" name="Shape 72"/>
        <p:cNvGrpSpPr/>
        <p:nvPr/>
      </p:nvGrpSpPr>
      <p:grpSpPr>
        <a:xfrm>
          <a:off x="0" y="0"/>
          <a:ext cx="0" cy="0"/>
          <a:chOff x="0" y="0"/>
          <a:chExt cx="0" cy="0"/>
        </a:xfrm>
      </p:grpSpPr>
      <p:pic>
        <p:nvPicPr>
          <p:cNvPr id="73" name="Google Shape;73;p15"/>
          <p:cNvPicPr preferRelativeResize="0"/>
          <p:nvPr/>
        </p:nvPicPr>
        <p:blipFill rotWithShape="1">
          <a:blip r:embed="rId2">
            <a:alphaModFix/>
          </a:blip>
          <a:srcRect/>
          <a:stretch/>
        </p:blipFill>
        <p:spPr>
          <a:xfrm>
            <a:off x="0" y="3"/>
            <a:ext cx="12192000" cy="444843"/>
          </a:xfrm>
          <a:prstGeom prst="rect">
            <a:avLst/>
          </a:prstGeom>
          <a:noFill/>
          <a:ln>
            <a:noFill/>
          </a:ln>
        </p:spPr>
      </p:pic>
      <p:sp>
        <p:nvSpPr>
          <p:cNvPr id="74" name="Google Shape;74;p15"/>
          <p:cNvSpPr txBox="1">
            <a:spLocks noGrp="1"/>
          </p:cNvSpPr>
          <p:nvPr>
            <p:ph type="body" idx="1"/>
          </p:nvPr>
        </p:nvSpPr>
        <p:spPr>
          <a:xfrm>
            <a:off x="609600" y="988384"/>
            <a:ext cx="10972800" cy="4986353"/>
          </a:xfrm>
          <a:prstGeom prst="rect">
            <a:avLst/>
          </a:prstGeom>
          <a:noFill/>
          <a:ln>
            <a:noFill/>
          </a:ln>
        </p:spPr>
        <p:txBody>
          <a:bodyPr spcFirstLastPara="1" wrap="square" lIns="68575" tIns="34275" rIns="68575" bIns="34275" anchor="t" anchorCtr="0">
            <a:normAutofit/>
          </a:bodyPr>
          <a:lstStyle>
            <a:lvl1pPr marL="609585" lvl="0" indent="-423323" algn="l">
              <a:spcBef>
                <a:spcPts val="400"/>
              </a:spcBef>
              <a:spcAft>
                <a:spcPts val="0"/>
              </a:spcAft>
              <a:buClr>
                <a:schemeClr val="dk1"/>
              </a:buClr>
              <a:buSzPts val="1400"/>
              <a:buChar char="•"/>
              <a:defRPr/>
            </a:lvl1pPr>
            <a:lvl2pPr marL="1219170" lvl="1" indent="-423323" algn="l">
              <a:spcBef>
                <a:spcPts val="400"/>
              </a:spcBef>
              <a:spcAft>
                <a:spcPts val="0"/>
              </a:spcAft>
              <a:buClr>
                <a:schemeClr val="dk1"/>
              </a:buClr>
              <a:buSzPts val="1400"/>
              <a:buChar char="–"/>
              <a:defRPr/>
            </a:lvl2pPr>
            <a:lvl3pPr marL="1828754" lvl="2" indent="-423323" algn="l">
              <a:spcBef>
                <a:spcPts val="400"/>
              </a:spcBef>
              <a:spcAft>
                <a:spcPts val="0"/>
              </a:spcAft>
              <a:buClr>
                <a:schemeClr val="dk1"/>
              </a:buClr>
              <a:buSzPts val="1400"/>
              <a:buChar char="•"/>
              <a:defRPr/>
            </a:lvl3pPr>
            <a:lvl4pPr marL="2438339" lvl="3" indent="-423323" algn="l">
              <a:spcBef>
                <a:spcPts val="400"/>
              </a:spcBef>
              <a:spcAft>
                <a:spcPts val="0"/>
              </a:spcAft>
              <a:buClr>
                <a:schemeClr val="dk1"/>
              </a:buClr>
              <a:buSzPts val="1400"/>
              <a:buChar char="–"/>
              <a:defRPr/>
            </a:lvl4pPr>
            <a:lvl5pPr marL="3047924" lvl="4" indent="-423323" algn="l">
              <a:spcBef>
                <a:spcPts val="400"/>
              </a:spcBef>
              <a:spcAft>
                <a:spcPts val="0"/>
              </a:spcAft>
              <a:buClr>
                <a:schemeClr val="dk1"/>
              </a:buClr>
              <a:buSzPts val="1400"/>
              <a:buChar char="»"/>
              <a:defRPr/>
            </a:lvl5pPr>
            <a:lvl6pPr marL="3657509" lvl="5" indent="-423323" algn="l">
              <a:spcBef>
                <a:spcPts val="400"/>
              </a:spcBef>
              <a:spcAft>
                <a:spcPts val="0"/>
              </a:spcAft>
              <a:buClr>
                <a:schemeClr val="dk1"/>
              </a:buClr>
              <a:buSzPts val="1400"/>
              <a:buChar char="•"/>
              <a:defRPr/>
            </a:lvl6pPr>
            <a:lvl7pPr marL="4267093" lvl="6" indent="-423323" algn="l">
              <a:spcBef>
                <a:spcPts val="400"/>
              </a:spcBef>
              <a:spcAft>
                <a:spcPts val="0"/>
              </a:spcAft>
              <a:buClr>
                <a:schemeClr val="dk1"/>
              </a:buClr>
              <a:buSzPts val="1400"/>
              <a:buChar char="•"/>
              <a:defRPr/>
            </a:lvl7pPr>
            <a:lvl8pPr marL="4876678" lvl="7" indent="-423323" algn="l">
              <a:spcBef>
                <a:spcPts val="400"/>
              </a:spcBef>
              <a:spcAft>
                <a:spcPts val="0"/>
              </a:spcAft>
              <a:buClr>
                <a:schemeClr val="dk1"/>
              </a:buClr>
              <a:buSzPts val="1400"/>
              <a:buChar char="•"/>
              <a:defRPr/>
            </a:lvl8pPr>
            <a:lvl9pPr marL="5486263" lvl="8" indent="-423323" algn="l">
              <a:spcBef>
                <a:spcPts val="400"/>
              </a:spcBef>
              <a:spcAft>
                <a:spcPts val="0"/>
              </a:spcAft>
              <a:buClr>
                <a:schemeClr val="dk1"/>
              </a:buClr>
              <a:buSzPts val="1400"/>
              <a:buChar char="•"/>
              <a:defRPr/>
            </a:lvl9pPr>
          </a:lstStyle>
          <a:p>
            <a:endParaRPr/>
          </a:p>
        </p:txBody>
      </p:sp>
      <p:sp>
        <p:nvSpPr>
          <p:cNvPr id="75" name="Google Shape;75;p15"/>
          <p:cNvSpPr txBox="1">
            <a:spLocks noGrp="1"/>
          </p:cNvSpPr>
          <p:nvPr>
            <p:ph type="dt" idx="10"/>
          </p:nvPr>
        </p:nvSpPr>
        <p:spPr>
          <a:xfrm>
            <a:off x="609600" y="6356351"/>
            <a:ext cx="28448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6" name="Google Shape;76;p15"/>
          <p:cNvSpPr txBox="1">
            <a:spLocks noGrp="1"/>
          </p:cNvSpPr>
          <p:nvPr>
            <p:ph type="sldNum" idx="12"/>
          </p:nvPr>
        </p:nvSpPr>
        <p:spPr>
          <a:xfrm>
            <a:off x="4673600" y="6356351"/>
            <a:ext cx="2844800" cy="365125"/>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sz="1200">
                <a:solidFill>
                  <a:srgbClr val="888888"/>
                </a:solidFill>
                <a:latin typeface="Calibri"/>
                <a:ea typeface="Calibri"/>
                <a:cs typeface="Calibri"/>
                <a:sym typeface="Calibri"/>
              </a:defRPr>
            </a:lvl1pPr>
            <a:lvl2pPr marL="0" lvl="1" indent="0" algn="ctr">
              <a:spcBef>
                <a:spcPts val="0"/>
              </a:spcBef>
              <a:buNone/>
              <a:defRPr sz="1200">
                <a:solidFill>
                  <a:srgbClr val="888888"/>
                </a:solidFill>
                <a:latin typeface="Calibri"/>
                <a:ea typeface="Calibri"/>
                <a:cs typeface="Calibri"/>
                <a:sym typeface="Calibri"/>
              </a:defRPr>
            </a:lvl2pPr>
            <a:lvl3pPr marL="0" lvl="2" indent="0" algn="ctr">
              <a:spcBef>
                <a:spcPts val="0"/>
              </a:spcBef>
              <a:buNone/>
              <a:defRPr sz="1200">
                <a:solidFill>
                  <a:srgbClr val="888888"/>
                </a:solidFill>
                <a:latin typeface="Calibri"/>
                <a:ea typeface="Calibri"/>
                <a:cs typeface="Calibri"/>
                <a:sym typeface="Calibri"/>
              </a:defRPr>
            </a:lvl3pPr>
            <a:lvl4pPr marL="0" lvl="3" indent="0" algn="ctr">
              <a:spcBef>
                <a:spcPts val="0"/>
              </a:spcBef>
              <a:buNone/>
              <a:defRPr sz="1200">
                <a:solidFill>
                  <a:srgbClr val="888888"/>
                </a:solidFill>
                <a:latin typeface="Calibri"/>
                <a:ea typeface="Calibri"/>
                <a:cs typeface="Calibri"/>
                <a:sym typeface="Calibri"/>
              </a:defRPr>
            </a:lvl4pPr>
            <a:lvl5pPr marL="0" lvl="4" indent="0" algn="ctr">
              <a:spcBef>
                <a:spcPts val="0"/>
              </a:spcBef>
              <a:buNone/>
              <a:defRPr sz="1200">
                <a:solidFill>
                  <a:srgbClr val="888888"/>
                </a:solidFill>
                <a:latin typeface="Calibri"/>
                <a:ea typeface="Calibri"/>
                <a:cs typeface="Calibri"/>
                <a:sym typeface="Calibri"/>
              </a:defRPr>
            </a:lvl5pPr>
            <a:lvl6pPr marL="0" lvl="5" indent="0" algn="ctr">
              <a:spcBef>
                <a:spcPts val="0"/>
              </a:spcBef>
              <a:buNone/>
              <a:defRPr sz="1200">
                <a:solidFill>
                  <a:srgbClr val="888888"/>
                </a:solidFill>
                <a:latin typeface="Calibri"/>
                <a:ea typeface="Calibri"/>
                <a:cs typeface="Calibri"/>
                <a:sym typeface="Calibri"/>
              </a:defRPr>
            </a:lvl6pPr>
            <a:lvl7pPr marL="0" lvl="6" indent="0" algn="ctr">
              <a:spcBef>
                <a:spcPts val="0"/>
              </a:spcBef>
              <a:buNone/>
              <a:defRPr sz="1200">
                <a:solidFill>
                  <a:srgbClr val="888888"/>
                </a:solidFill>
                <a:latin typeface="Calibri"/>
                <a:ea typeface="Calibri"/>
                <a:cs typeface="Calibri"/>
                <a:sym typeface="Calibri"/>
              </a:defRPr>
            </a:lvl7pPr>
            <a:lvl8pPr marL="0" lvl="7" indent="0" algn="ctr">
              <a:spcBef>
                <a:spcPts val="0"/>
              </a:spcBef>
              <a:buNone/>
              <a:defRPr sz="1200">
                <a:solidFill>
                  <a:srgbClr val="888888"/>
                </a:solidFill>
                <a:latin typeface="Calibri"/>
                <a:ea typeface="Calibri"/>
                <a:cs typeface="Calibri"/>
                <a:sym typeface="Calibri"/>
              </a:defRPr>
            </a:lvl8pPr>
            <a:lvl9pPr marL="0" lvl="8" indent="0" algn="ctr">
              <a:spcBef>
                <a:spcPts val="0"/>
              </a:spcBef>
              <a:buNone/>
              <a:defRPr sz="1200">
                <a:solidFill>
                  <a:srgbClr val="888888"/>
                </a:solidFill>
                <a:latin typeface="Calibri"/>
                <a:ea typeface="Calibri"/>
                <a:cs typeface="Calibri"/>
                <a:sym typeface="Calibri"/>
              </a:defRPr>
            </a:lvl9pPr>
          </a:lstStyle>
          <a:p>
            <a:fld id="{00000000-1234-1234-1234-123412341234}" type="slidenum">
              <a:rPr lang="en" smtClean="0"/>
              <a:pPr/>
              <a:t>‹#›</a:t>
            </a:fld>
            <a:endParaRPr lang="en"/>
          </a:p>
        </p:txBody>
      </p:sp>
      <p:pic>
        <p:nvPicPr>
          <p:cNvPr id="77" name="Google Shape;77;p15"/>
          <p:cNvPicPr preferRelativeResize="0"/>
          <p:nvPr/>
        </p:nvPicPr>
        <p:blipFill rotWithShape="1">
          <a:blip r:embed="rId3">
            <a:alphaModFix/>
          </a:blip>
          <a:srcRect/>
          <a:stretch/>
        </p:blipFill>
        <p:spPr>
          <a:xfrm>
            <a:off x="10363730" y="6298252"/>
            <a:ext cx="1284797" cy="284345"/>
          </a:xfrm>
          <a:prstGeom prst="rect">
            <a:avLst/>
          </a:prstGeom>
          <a:noFill/>
          <a:ln>
            <a:noFill/>
          </a:ln>
        </p:spPr>
      </p:pic>
      <p:pic>
        <p:nvPicPr>
          <p:cNvPr id="78" name="Google Shape;78;p15"/>
          <p:cNvPicPr preferRelativeResize="0"/>
          <p:nvPr/>
        </p:nvPicPr>
        <p:blipFill rotWithShape="1">
          <a:blip r:embed="rId2">
            <a:alphaModFix/>
          </a:blip>
          <a:srcRect/>
          <a:stretch/>
        </p:blipFill>
        <p:spPr>
          <a:xfrm>
            <a:off x="0" y="2"/>
            <a:ext cx="12192000" cy="862012"/>
          </a:xfrm>
          <a:prstGeom prst="rect">
            <a:avLst/>
          </a:prstGeom>
          <a:noFill/>
          <a:ln>
            <a:noFill/>
          </a:ln>
        </p:spPr>
      </p:pic>
      <p:sp>
        <p:nvSpPr>
          <p:cNvPr id="79" name="Google Shape;79;p15"/>
          <p:cNvSpPr txBox="1">
            <a:spLocks noGrp="1"/>
          </p:cNvSpPr>
          <p:nvPr>
            <p:ph type="title"/>
          </p:nvPr>
        </p:nvSpPr>
        <p:spPr>
          <a:xfrm>
            <a:off x="643467" y="126371"/>
            <a:ext cx="10972800" cy="607723"/>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extLst>
      <p:ext uri="{BB962C8B-B14F-4D97-AF65-F5344CB8AC3E}">
        <p14:creationId xmlns:p14="http://schemas.microsoft.com/office/powerpoint/2010/main" val="3797028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7D9D4D0F-0B89-49D7-8B1E-A93CD70A0CCB}"/>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2"/>
            <a:ext cx="12192000" cy="444843"/>
          </a:xfrm>
          <a:prstGeom prst="rect">
            <a:avLst/>
          </a:prstGeom>
        </p:spPr>
      </p:pic>
      <p:sp>
        <p:nvSpPr>
          <p:cNvPr id="3" name="Content Placeholder 2"/>
          <p:cNvSpPr>
            <a:spLocks noGrp="1"/>
          </p:cNvSpPr>
          <p:nvPr>
            <p:ph idx="1"/>
          </p:nvPr>
        </p:nvSpPr>
        <p:spPr>
          <a:xfrm>
            <a:off x="609600" y="988383"/>
            <a:ext cx="10972800" cy="49863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US"/>
              <a:t>January 7, 2024</a:t>
            </a:r>
          </a:p>
        </p:txBody>
      </p:sp>
      <p:sp>
        <p:nvSpPr>
          <p:cNvPr id="6" name="Slide Number Placeholder 5"/>
          <p:cNvSpPr>
            <a:spLocks noGrp="1"/>
          </p:cNvSpPr>
          <p:nvPr>
            <p:ph type="sldNum" sz="quarter" idx="12"/>
          </p:nvPr>
        </p:nvSpPr>
        <p:spPr>
          <a:xfrm>
            <a:off x="4673600" y="6356350"/>
            <a:ext cx="2844800" cy="365125"/>
          </a:xfrm>
        </p:spPr>
        <p:txBody>
          <a:bodyPr/>
          <a:lstStyle>
            <a:lvl1pPr algn="ctr">
              <a:defRPr/>
            </a:lvl1pPr>
          </a:lstStyle>
          <a:p>
            <a:fld id="{88279435-30EF-C241-87D1-8D13B984C0EB}" type="slidenum">
              <a:rPr lang="en-US" smtClean="0"/>
              <a:pPr/>
              <a:t>‹#›</a:t>
            </a:fld>
            <a:endParaRPr lang="en-US"/>
          </a:p>
        </p:txBody>
      </p:sp>
      <p:pic>
        <p:nvPicPr>
          <p:cNvPr id="16" name="Picture 15">
            <a:extLst>
              <a:ext uri="{FF2B5EF4-FFF2-40B4-BE49-F238E27FC236}">
                <a16:creationId xmlns:a16="http://schemas.microsoft.com/office/drawing/2014/main" id="{095D00C3-9D6E-1340-9EBD-DD3D424F3FE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rcRect/>
          <a:stretch/>
        </p:blipFill>
        <p:spPr>
          <a:xfrm>
            <a:off x="10363729" y="6298250"/>
            <a:ext cx="1284797" cy="284345"/>
          </a:xfrm>
          <a:prstGeom prst="rect">
            <a:avLst/>
          </a:prstGeom>
        </p:spPr>
      </p:pic>
      <p:pic>
        <p:nvPicPr>
          <p:cNvPr id="45" name="Picture 44">
            <a:extLst>
              <a:ext uri="{FF2B5EF4-FFF2-40B4-BE49-F238E27FC236}">
                <a16:creationId xmlns:a16="http://schemas.microsoft.com/office/drawing/2014/main" id="{5B57C765-4AE1-424A-B6E6-3E036EBE8FC3}"/>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2"/>
            <a:ext cx="12192000" cy="862012"/>
          </a:xfrm>
          <a:prstGeom prst="rect">
            <a:avLst/>
          </a:prstGeom>
        </p:spPr>
      </p:pic>
      <p:sp>
        <p:nvSpPr>
          <p:cNvPr id="47" name="Title Placeholder 1">
            <a:extLst>
              <a:ext uri="{FF2B5EF4-FFF2-40B4-BE49-F238E27FC236}">
                <a16:creationId xmlns:a16="http://schemas.microsoft.com/office/drawing/2014/main" id="{D2B83DE4-60DC-43FF-A807-226486F322C4}"/>
              </a:ext>
            </a:extLst>
          </p:cNvPr>
          <p:cNvSpPr>
            <a:spLocks noGrp="1"/>
          </p:cNvSpPr>
          <p:nvPr>
            <p:ph type="title"/>
          </p:nvPr>
        </p:nvSpPr>
        <p:spPr>
          <a:xfrm>
            <a:off x="643467" y="126371"/>
            <a:ext cx="10972800" cy="607722"/>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3448063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January 7, 2024</a:t>
            </a:r>
          </a:p>
        </p:txBody>
      </p:sp>
      <p:sp>
        <p:nvSpPr>
          <p:cNvPr id="6" name="Slide Number Placeholder 5"/>
          <p:cNvSpPr>
            <a:spLocks noGrp="1"/>
          </p:cNvSpPr>
          <p:nvPr>
            <p:ph type="sldNum" sz="quarter" idx="12"/>
          </p:nvPr>
        </p:nvSpPr>
        <p:spPr/>
        <p:txBody>
          <a:bodyPr/>
          <a:lstStyle/>
          <a:p>
            <a:fld id="{88279435-30EF-C241-87D1-8D13B984C0EB}" type="slidenum">
              <a:rPr lang="en-US" smtClean="0"/>
              <a:t>‹#›</a:t>
            </a:fld>
            <a:endParaRPr lang="en-US" dirty="0"/>
          </a:p>
        </p:txBody>
      </p:sp>
    </p:spTree>
    <p:extLst>
      <p:ext uri="{BB962C8B-B14F-4D97-AF65-F5344CB8AC3E}">
        <p14:creationId xmlns:p14="http://schemas.microsoft.com/office/powerpoint/2010/main" val="2299305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January 7, 2024</a:t>
            </a:r>
          </a:p>
        </p:txBody>
      </p:sp>
      <p:sp>
        <p:nvSpPr>
          <p:cNvPr id="7" name="Slide Number Placeholder 6"/>
          <p:cNvSpPr>
            <a:spLocks noGrp="1"/>
          </p:cNvSpPr>
          <p:nvPr>
            <p:ph type="sldNum" sz="quarter" idx="12"/>
          </p:nvPr>
        </p:nvSpPr>
        <p:spPr/>
        <p:txBody>
          <a:bodyPr/>
          <a:lstStyle/>
          <a:p>
            <a:fld id="{88279435-30EF-C241-87D1-8D13B984C0EB}" type="slidenum">
              <a:rPr lang="en-US" smtClean="0"/>
              <a:t>‹#›</a:t>
            </a:fld>
            <a:endParaRPr lang="en-US"/>
          </a:p>
        </p:txBody>
      </p:sp>
    </p:spTree>
    <p:extLst>
      <p:ext uri="{BB962C8B-B14F-4D97-AF65-F5344CB8AC3E}">
        <p14:creationId xmlns:p14="http://schemas.microsoft.com/office/powerpoint/2010/main" val="1137448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January 7, 2024</a:t>
            </a:r>
          </a:p>
        </p:txBody>
      </p:sp>
      <p:sp>
        <p:nvSpPr>
          <p:cNvPr id="9" name="Slide Number Placeholder 8"/>
          <p:cNvSpPr>
            <a:spLocks noGrp="1"/>
          </p:cNvSpPr>
          <p:nvPr>
            <p:ph type="sldNum" sz="quarter" idx="12"/>
          </p:nvPr>
        </p:nvSpPr>
        <p:spPr/>
        <p:txBody>
          <a:bodyPr/>
          <a:lstStyle/>
          <a:p>
            <a:fld id="{88279435-30EF-C241-87D1-8D13B984C0EB}" type="slidenum">
              <a:rPr lang="en-US" smtClean="0"/>
              <a:t>‹#›</a:t>
            </a:fld>
            <a:endParaRPr lang="en-US"/>
          </a:p>
        </p:txBody>
      </p:sp>
    </p:spTree>
    <p:extLst>
      <p:ext uri="{BB962C8B-B14F-4D97-AF65-F5344CB8AC3E}">
        <p14:creationId xmlns:p14="http://schemas.microsoft.com/office/powerpoint/2010/main" val="3102219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5622878"/>
            <a:ext cx="12192000" cy="12351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January 7, 2024</a:t>
            </a:r>
          </a:p>
        </p:txBody>
      </p:sp>
      <p:sp>
        <p:nvSpPr>
          <p:cNvPr id="5" name="Slide Number Placeholder 4"/>
          <p:cNvSpPr>
            <a:spLocks noGrp="1"/>
          </p:cNvSpPr>
          <p:nvPr>
            <p:ph type="sldNum" sz="quarter" idx="12"/>
          </p:nvPr>
        </p:nvSpPr>
        <p:spPr/>
        <p:txBody>
          <a:bodyPr/>
          <a:lstStyle/>
          <a:p>
            <a:fld id="{88279435-30EF-C241-87D1-8D13B984C0EB}" type="slidenum">
              <a:rPr lang="en-US" smtClean="0"/>
              <a:t>‹#›</a:t>
            </a:fld>
            <a:endParaRPr lang="en-US"/>
          </a:p>
        </p:txBody>
      </p:sp>
      <p:pic>
        <p:nvPicPr>
          <p:cNvPr id="7" name="Picture 6">
            <a:extLst>
              <a:ext uri="{FF2B5EF4-FFF2-40B4-BE49-F238E27FC236}">
                <a16:creationId xmlns:a16="http://schemas.microsoft.com/office/drawing/2014/main" id="{27C3EDF7-D7E7-4268-8C0C-0D74B3422564}"/>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rcRect/>
          <a:stretch/>
        </p:blipFill>
        <p:spPr>
          <a:xfrm>
            <a:off x="10460441" y="6271874"/>
            <a:ext cx="1284797" cy="284345"/>
          </a:xfrm>
          <a:prstGeom prst="rect">
            <a:avLst/>
          </a:prstGeom>
        </p:spPr>
      </p:pic>
    </p:spTree>
    <p:extLst>
      <p:ext uri="{BB962C8B-B14F-4D97-AF65-F5344CB8AC3E}">
        <p14:creationId xmlns:p14="http://schemas.microsoft.com/office/powerpoint/2010/main" val="3517078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January 7, 2024</a:t>
            </a:r>
          </a:p>
        </p:txBody>
      </p:sp>
      <p:sp>
        <p:nvSpPr>
          <p:cNvPr id="4" name="Slide Number Placeholder 3"/>
          <p:cNvSpPr>
            <a:spLocks noGrp="1"/>
          </p:cNvSpPr>
          <p:nvPr>
            <p:ph type="sldNum" sz="quarter" idx="12"/>
          </p:nvPr>
        </p:nvSpPr>
        <p:spPr/>
        <p:txBody>
          <a:bodyPr/>
          <a:lstStyle/>
          <a:p>
            <a:fld id="{88279435-30EF-C241-87D1-8D13B984C0EB}" type="slidenum">
              <a:rPr lang="en-US" smtClean="0"/>
              <a:t>‹#›</a:t>
            </a:fld>
            <a:endParaRPr lang="en-US"/>
          </a:p>
        </p:txBody>
      </p:sp>
    </p:spTree>
    <p:extLst>
      <p:ext uri="{BB962C8B-B14F-4D97-AF65-F5344CB8AC3E}">
        <p14:creationId xmlns:p14="http://schemas.microsoft.com/office/powerpoint/2010/main" val="2864472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January 7, 2024</a:t>
            </a:r>
          </a:p>
        </p:txBody>
      </p:sp>
      <p:sp>
        <p:nvSpPr>
          <p:cNvPr id="7" name="Slide Number Placeholder 6"/>
          <p:cNvSpPr>
            <a:spLocks noGrp="1"/>
          </p:cNvSpPr>
          <p:nvPr>
            <p:ph type="sldNum" sz="quarter" idx="12"/>
          </p:nvPr>
        </p:nvSpPr>
        <p:spPr/>
        <p:txBody>
          <a:bodyPr/>
          <a:lstStyle/>
          <a:p>
            <a:fld id="{88279435-30EF-C241-87D1-8D13B984C0EB}" type="slidenum">
              <a:rPr lang="en-US" smtClean="0"/>
              <a:t>‹#›</a:t>
            </a:fld>
            <a:endParaRPr lang="en-US"/>
          </a:p>
        </p:txBody>
      </p:sp>
    </p:spTree>
    <p:extLst>
      <p:ext uri="{BB962C8B-B14F-4D97-AF65-F5344CB8AC3E}">
        <p14:creationId xmlns:p14="http://schemas.microsoft.com/office/powerpoint/2010/main" val="2167766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January 7, 2024</a:t>
            </a:r>
          </a:p>
        </p:txBody>
      </p:sp>
      <p:sp>
        <p:nvSpPr>
          <p:cNvPr id="7" name="Slide Number Placeholder 6"/>
          <p:cNvSpPr>
            <a:spLocks noGrp="1"/>
          </p:cNvSpPr>
          <p:nvPr>
            <p:ph type="sldNum" sz="quarter" idx="12"/>
          </p:nvPr>
        </p:nvSpPr>
        <p:spPr/>
        <p:txBody>
          <a:bodyPr/>
          <a:lstStyle/>
          <a:p>
            <a:fld id="{88279435-30EF-C241-87D1-8D13B984C0EB}" type="slidenum">
              <a:rPr lang="en-US" smtClean="0"/>
              <a:t>‹#›</a:t>
            </a:fld>
            <a:endParaRPr lang="en-US"/>
          </a:p>
        </p:txBody>
      </p:sp>
    </p:spTree>
    <p:extLst>
      <p:ext uri="{BB962C8B-B14F-4D97-AF65-F5344CB8AC3E}">
        <p14:creationId xmlns:p14="http://schemas.microsoft.com/office/powerpoint/2010/main" val="2920785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microsoft.com/office/2007/relationships/hdphoto" Target="../media/hdphoto2.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6">
            <a:extLst>
              <a:ext uri="{BEBA8EAE-BF5A-486C-A8C5-ECC9F3942E4B}">
                <a14:imgProps xmlns:a14="http://schemas.microsoft.com/office/drawing/2010/main">
                  <a14:imgLayer r:embed="rId17">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2"/>
            <a:ext cx="12192000" cy="862012"/>
          </a:xfrm>
          <a:prstGeom prst="rect">
            <a:avLst/>
          </a:prstGeom>
        </p:spPr>
      </p:pic>
      <p:sp>
        <p:nvSpPr>
          <p:cNvPr id="3" name="Text Placeholder 2"/>
          <p:cNvSpPr>
            <a:spLocks noGrp="1"/>
          </p:cNvSpPr>
          <p:nvPr>
            <p:ph type="body" idx="1"/>
          </p:nvPr>
        </p:nvSpPr>
        <p:spPr>
          <a:xfrm>
            <a:off x="643467" y="988383"/>
            <a:ext cx="10972800" cy="48837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4673600" y="6356350"/>
            <a:ext cx="284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88279435-30EF-C241-87D1-8D13B984C0EB}" type="slidenum">
              <a:rPr lang="en-US" smtClean="0"/>
              <a:pPr/>
              <a:t>‹#›</a:t>
            </a:fld>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January 7, 2024</a:t>
            </a:r>
            <a:endParaRPr lang="en-US" dirty="0"/>
          </a:p>
        </p:txBody>
      </p:sp>
      <p:pic>
        <p:nvPicPr>
          <p:cNvPr id="15" name="Picture 14">
            <a:extLst>
              <a:ext uri="{FF2B5EF4-FFF2-40B4-BE49-F238E27FC236}">
                <a16:creationId xmlns:a16="http://schemas.microsoft.com/office/drawing/2014/main" id="{62161B55-68B1-1D4A-9A6C-0BB796F1579E}"/>
              </a:ext>
            </a:extLst>
          </p:cNvPr>
          <p:cNvPicPr>
            <a:picLocks noChangeAspect="1"/>
          </p:cNvPicPr>
          <p:nvPr userDrawn="1"/>
        </p:nvPicPr>
        <p:blipFill>
          <a:blip r:embed="rId18">
            <a:extLst>
              <a:ext uri="{BEBA8EAE-BF5A-486C-A8C5-ECC9F3942E4B}">
                <a14:imgProps xmlns:a14="http://schemas.microsoft.com/office/drawing/2010/main">
                  <a14:imgLayer r:embed="rId19">
                    <a14:imgEffect>
                      <a14:brightnessContrast contrast="-40000"/>
                    </a14:imgEffect>
                  </a14:imgLayer>
                </a14:imgProps>
              </a:ext>
            </a:extLst>
          </a:blip>
          <a:srcRect/>
          <a:stretch/>
        </p:blipFill>
        <p:spPr>
          <a:xfrm>
            <a:off x="10460441" y="6271874"/>
            <a:ext cx="1284797" cy="284345"/>
          </a:xfrm>
          <a:prstGeom prst="rect">
            <a:avLst/>
          </a:prstGeom>
        </p:spPr>
      </p:pic>
      <p:sp>
        <p:nvSpPr>
          <p:cNvPr id="2" name="Title Placeholder 1"/>
          <p:cNvSpPr>
            <a:spLocks noGrp="1"/>
          </p:cNvSpPr>
          <p:nvPr>
            <p:ph type="title"/>
          </p:nvPr>
        </p:nvSpPr>
        <p:spPr>
          <a:xfrm>
            <a:off x="643467" y="126371"/>
            <a:ext cx="10972800" cy="607722"/>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42449732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49" r:id="rId12"/>
    <p:sldLayoutId id="2147483672" r:id="rId13"/>
    <p:sldLayoutId id="2147483673" r:id="rId14"/>
  </p:sldLayoutIdLst>
  <p:hf hdr="0" ftr="0"/>
  <p:txStyles>
    <p:title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icrosoft PhagsPa" panose="020B0502040204020203"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icrosoft PhagsPa" panose="020B0502040204020203" pitchFamily="34"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icrosoft PhagsPa" panose="020B0502040204020203" pitchFamily="34"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icrosoft PhagsPa" panose="020B0502040204020203" pitchFamily="34"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icrosoft PhagsPa" panose="020B0502040204020203"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84FCB-2A97-4ACE-AA17-9F4BDBEFD1D2}"/>
              </a:ext>
            </a:extLst>
          </p:cNvPr>
          <p:cNvSpPr>
            <a:spLocks noGrp="1"/>
          </p:cNvSpPr>
          <p:nvPr>
            <p:ph type="ctrTitle"/>
          </p:nvPr>
        </p:nvSpPr>
        <p:spPr>
          <a:xfrm>
            <a:off x="914400" y="1946612"/>
            <a:ext cx="10363200" cy="1470025"/>
          </a:xfrm>
        </p:spPr>
        <p:txBody>
          <a:bodyPr>
            <a:normAutofit/>
          </a:bodyPr>
          <a:lstStyle/>
          <a:p>
            <a:r>
              <a:rPr lang="en-US" dirty="0"/>
              <a:t> </a:t>
            </a:r>
            <a:r>
              <a:rPr lang="en-US" b="1" dirty="0"/>
              <a:t>Python Library for Tree Ensemble Rule Engineering</a:t>
            </a:r>
          </a:p>
        </p:txBody>
      </p:sp>
      <p:sp>
        <p:nvSpPr>
          <p:cNvPr id="3" name="Subtitle 2">
            <a:extLst>
              <a:ext uri="{FF2B5EF4-FFF2-40B4-BE49-F238E27FC236}">
                <a16:creationId xmlns:a16="http://schemas.microsoft.com/office/drawing/2014/main" id="{FFCB29B1-E986-4F3C-97A3-3CE2455D0697}"/>
              </a:ext>
            </a:extLst>
          </p:cNvPr>
          <p:cNvSpPr>
            <a:spLocks noGrp="1"/>
          </p:cNvSpPr>
          <p:nvPr>
            <p:ph type="subTitle" idx="1"/>
          </p:nvPr>
        </p:nvSpPr>
        <p:spPr>
          <a:xfrm>
            <a:off x="1580225" y="3133893"/>
            <a:ext cx="8534400" cy="1752600"/>
          </a:xfrm>
        </p:spPr>
        <p:txBody>
          <a:bodyPr>
            <a:normAutofit/>
          </a:bodyPr>
          <a:lstStyle/>
          <a:p>
            <a:endParaRPr lang="en-US" dirty="0"/>
          </a:p>
          <a:p>
            <a:r>
              <a:rPr lang="en-US" dirty="0">
                <a:solidFill>
                  <a:schemeClr val="tx1"/>
                </a:solidFill>
              </a:rPr>
              <a:t>Talha Farhat</a:t>
            </a:r>
          </a:p>
          <a:p>
            <a:r>
              <a:rPr lang="en-US" dirty="0">
                <a:solidFill>
                  <a:schemeClr val="tx1"/>
                </a:solidFill>
              </a:rPr>
              <a:t>Syed Hadi Raza Zaidi</a:t>
            </a:r>
          </a:p>
          <a:p>
            <a:endParaRPr lang="en-US" dirty="0"/>
          </a:p>
        </p:txBody>
      </p:sp>
      <p:sp>
        <p:nvSpPr>
          <p:cNvPr id="4" name="Date Placeholder 3">
            <a:extLst>
              <a:ext uri="{FF2B5EF4-FFF2-40B4-BE49-F238E27FC236}">
                <a16:creationId xmlns:a16="http://schemas.microsoft.com/office/drawing/2014/main" id="{944B2822-D140-4281-88AA-87301B437CFE}"/>
              </a:ext>
            </a:extLst>
          </p:cNvPr>
          <p:cNvSpPr>
            <a:spLocks noGrp="1"/>
          </p:cNvSpPr>
          <p:nvPr>
            <p:ph type="dt" sz="half" idx="10"/>
          </p:nvPr>
        </p:nvSpPr>
        <p:spPr/>
        <p:txBody>
          <a:bodyPr/>
          <a:lstStyle/>
          <a:p>
            <a:r>
              <a:rPr lang="en-US" dirty="0"/>
              <a:t>September 5, 2024</a:t>
            </a:r>
          </a:p>
        </p:txBody>
      </p:sp>
      <p:sp>
        <p:nvSpPr>
          <p:cNvPr id="5" name="Slide Number Placeholder 4">
            <a:extLst>
              <a:ext uri="{FF2B5EF4-FFF2-40B4-BE49-F238E27FC236}">
                <a16:creationId xmlns:a16="http://schemas.microsoft.com/office/drawing/2014/main" id="{DED10974-C58E-4D5F-8565-6E0404881E1A}"/>
              </a:ext>
            </a:extLst>
          </p:cNvPr>
          <p:cNvSpPr>
            <a:spLocks noGrp="1"/>
          </p:cNvSpPr>
          <p:nvPr>
            <p:ph type="sldNum" sz="quarter" idx="12"/>
          </p:nvPr>
        </p:nvSpPr>
        <p:spPr/>
        <p:txBody>
          <a:bodyPr/>
          <a:lstStyle/>
          <a:p>
            <a:fld id="{88279435-30EF-C241-87D1-8D13B984C0EB}" type="slidenum">
              <a:rPr lang="en-US" smtClean="0"/>
              <a:t>1</a:t>
            </a:fld>
            <a:endParaRPr lang="en-US"/>
          </a:p>
        </p:txBody>
      </p:sp>
    </p:spTree>
    <p:extLst>
      <p:ext uri="{BB962C8B-B14F-4D97-AF65-F5344CB8AC3E}">
        <p14:creationId xmlns:p14="http://schemas.microsoft.com/office/powerpoint/2010/main" val="1040248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022C5F-10D7-409E-90D1-62267402C810}"/>
              </a:ext>
            </a:extLst>
          </p:cNvPr>
          <p:cNvSpPr>
            <a:spLocks noGrp="1"/>
          </p:cNvSpPr>
          <p:nvPr>
            <p:ph type="dt" sz="half" idx="10"/>
          </p:nvPr>
        </p:nvSpPr>
        <p:spPr/>
        <p:txBody>
          <a:bodyPr/>
          <a:lstStyle/>
          <a:p>
            <a:r>
              <a:rPr lang="en-US" dirty="0"/>
              <a:t>September 6, 2024</a:t>
            </a:r>
          </a:p>
        </p:txBody>
      </p:sp>
      <p:sp>
        <p:nvSpPr>
          <p:cNvPr id="4" name="Slide Number Placeholder 3">
            <a:extLst>
              <a:ext uri="{FF2B5EF4-FFF2-40B4-BE49-F238E27FC236}">
                <a16:creationId xmlns:a16="http://schemas.microsoft.com/office/drawing/2014/main" id="{DD0EAD84-B152-449F-BA53-6B528E366454}"/>
              </a:ext>
            </a:extLst>
          </p:cNvPr>
          <p:cNvSpPr>
            <a:spLocks noGrp="1"/>
          </p:cNvSpPr>
          <p:nvPr>
            <p:ph type="sldNum" sz="quarter" idx="12"/>
          </p:nvPr>
        </p:nvSpPr>
        <p:spPr/>
        <p:txBody>
          <a:bodyPr/>
          <a:lstStyle/>
          <a:p>
            <a:fld id="{88279435-30EF-C241-87D1-8D13B984C0EB}" type="slidenum">
              <a:rPr lang="en-US" smtClean="0"/>
              <a:pPr/>
              <a:t>10</a:t>
            </a:fld>
            <a:endParaRPr lang="en-US"/>
          </a:p>
        </p:txBody>
      </p:sp>
      <p:sp>
        <p:nvSpPr>
          <p:cNvPr id="5" name="Title 4">
            <a:extLst>
              <a:ext uri="{FF2B5EF4-FFF2-40B4-BE49-F238E27FC236}">
                <a16:creationId xmlns:a16="http://schemas.microsoft.com/office/drawing/2014/main" id="{9CB40143-9840-47DC-80ED-EC27FB4A3B8A}"/>
              </a:ext>
            </a:extLst>
          </p:cNvPr>
          <p:cNvSpPr>
            <a:spLocks noGrp="1"/>
          </p:cNvSpPr>
          <p:nvPr>
            <p:ph type="title"/>
          </p:nvPr>
        </p:nvSpPr>
        <p:spPr/>
        <p:txBody>
          <a:bodyPr/>
          <a:lstStyle/>
          <a:p>
            <a:r>
              <a:rPr lang="en-US" b="1" dirty="0">
                <a:latin typeface="Calibri" panose="020F0502020204030204"/>
              </a:rPr>
              <a:t>Decision Tree Rule Example</a:t>
            </a:r>
            <a:endParaRPr lang="en-US" dirty="0"/>
          </a:p>
        </p:txBody>
      </p:sp>
      <p:sp>
        <p:nvSpPr>
          <p:cNvPr id="7" name="AutoShape 2" descr="Decision tree for Iris dataset. | Download Scientific Diagram">
            <a:extLst>
              <a:ext uri="{FF2B5EF4-FFF2-40B4-BE49-F238E27FC236}">
                <a16:creationId xmlns:a16="http://schemas.microsoft.com/office/drawing/2014/main" id="{6A8D490B-481F-D1AD-1CB4-257C5932E0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F76C-BB11-F305-867F-C132A992399D}"/>
              </a:ext>
            </a:extLst>
          </p:cNvPr>
          <p:cNvPicPr>
            <a:picLocks noChangeAspect="1"/>
          </p:cNvPicPr>
          <p:nvPr/>
        </p:nvPicPr>
        <p:blipFill>
          <a:blip r:embed="rId3"/>
          <a:stretch>
            <a:fillRect/>
          </a:stretch>
        </p:blipFill>
        <p:spPr>
          <a:xfrm>
            <a:off x="835483" y="1129756"/>
            <a:ext cx="4819588" cy="4445421"/>
          </a:xfrm>
          <a:prstGeom prst="rect">
            <a:avLst/>
          </a:prstGeom>
        </p:spPr>
      </p:pic>
      <p:sp>
        <p:nvSpPr>
          <p:cNvPr id="16" name="Parallelogram 15">
            <a:extLst>
              <a:ext uri="{FF2B5EF4-FFF2-40B4-BE49-F238E27FC236}">
                <a16:creationId xmlns:a16="http://schemas.microsoft.com/office/drawing/2014/main" id="{E990DA7D-674D-22D8-2C39-4978D892D2AC}"/>
              </a:ext>
            </a:extLst>
          </p:cNvPr>
          <p:cNvSpPr/>
          <p:nvPr/>
        </p:nvSpPr>
        <p:spPr>
          <a:xfrm flipH="1">
            <a:off x="1371632" y="956493"/>
            <a:ext cx="4905312" cy="2746015"/>
          </a:xfrm>
          <a:prstGeom prst="parallelogram">
            <a:avLst>
              <a:gd name="adj" fmla="val 108776"/>
            </a:avLst>
          </a:prstGeom>
          <a:solidFill>
            <a:srgbClr val="E71224">
              <a:alpha val="5000"/>
            </a:srgbClr>
          </a:solidFill>
          <a:ln w="18000">
            <a:solidFill>
              <a:srgbClr val="E7122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71224"/>
              </a:solidFill>
            </a:endParaRPr>
          </a:p>
        </p:txBody>
      </p:sp>
      <p:sp>
        <p:nvSpPr>
          <p:cNvPr id="17" name="Content Placeholder 1">
            <a:extLst>
              <a:ext uri="{FF2B5EF4-FFF2-40B4-BE49-F238E27FC236}">
                <a16:creationId xmlns:a16="http://schemas.microsoft.com/office/drawing/2014/main" id="{1F9E11D6-51A7-8C47-5002-2DB3468B4998}"/>
              </a:ext>
            </a:extLst>
          </p:cNvPr>
          <p:cNvSpPr>
            <a:spLocks noGrp="1"/>
          </p:cNvSpPr>
          <p:nvPr>
            <p:ph idx="1"/>
          </p:nvPr>
        </p:nvSpPr>
        <p:spPr>
          <a:xfrm>
            <a:off x="6536928" y="892875"/>
            <a:ext cx="5045471" cy="5179451"/>
          </a:xfrm>
        </p:spPr>
        <p:txBody>
          <a:bodyPr>
            <a:normAutofit/>
          </a:bodyPr>
          <a:lstStyle/>
          <a:p>
            <a:pPr marL="457200" lvl="1" indent="0">
              <a:buNone/>
            </a:pPr>
            <a:r>
              <a:rPr lang="en-US" sz="2400" dirty="0"/>
              <a:t>The red region shows an example of how a decision tree creates a rule.</a:t>
            </a:r>
          </a:p>
          <a:p>
            <a:pPr marL="457200" lvl="1" indent="0">
              <a:buNone/>
            </a:pPr>
            <a:r>
              <a:rPr lang="en-US" sz="2400" dirty="0"/>
              <a:t>If a test data point has : </a:t>
            </a:r>
          </a:p>
          <a:p>
            <a:pPr marL="457200" lvl="1" indent="0">
              <a:buNone/>
            </a:pPr>
            <a:endParaRPr lang="en-US" sz="2400" b="1" dirty="0"/>
          </a:p>
          <a:p>
            <a:pPr marL="457200" lvl="1" indent="0">
              <a:buNone/>
            </a:pPr>
            <a:r>
              <a:rPr lang="en-US" sz="2400" b="1" dirty="0"/>
              <a:t>petal width &gt; 0.6</a:t>
            </a:r>
          </a:p>
          <a:p>
            <a:pPr marL="457200" lvl="1" indent="0">
              <a:buNone/>
            </a:pPr>
            <a:r>
              <a:rPr lang="en-US" sz="2400" dirty="0"/>
              <a:t>AND</a:t>
            </a:r>
          </a:p>
          <a:p>
            <a:pPr marL="457200" lvl="1" indent="0">
              <a:buNone/>
            </a:pPr>
            <a:r>
              <a:rPr lang="en-US" sz="2400" b="1" dirty="0"/>
              <a:t>petal width &gt; 1.7</a:t>
            </a:r>
          </a:p>
          <a:p>
            <a:pPr marL="457200" lvl="1" indent="0">
              <a:buNone/>
            </a:pPr>
            <a:r>
              <a:rPr lang="en-US" sz="2400" dirty="0">
                <a:sym typeface="Wingdings" panose="05000000000000000000" pitchFamily="2" charset="2"/>
              </a:rPr>
              <a:t></a:t>
            </a:r>
          </a:p>
          <a:p>
            <a:pPr marL="457200" lvl="1" indent="0">
              <a:buNone/>
            </a:pPr>
            <a:r>
              <a:rPr lang="en-US" sz="2400" b="1" dirty="0">
                <a:sym typeface="Wingdings" panose="05000000000000000000" pitchFamily="2" charset="2"/>
              </a:rPr>
              <a:t>Class Prediction : Iris Virginica</a:t>
            </a:r>
            <a:endParaRPr lang="en-US" sz="2400" b="1" dirty="0"/>
          </a:p>
          <a:p>
            <a:pPr marL="457200" lvl="1" indent="0">
              <a:buNone/>
            </a:pPr>
            <a:endParaRPr lang="en-US" dirty="0"/>
          </a:p>
        </p:txBody>
      </p:sp>
      <p:sp>
        <p:nvSpPr>
          <p:cNvPr id="19" name="Oval 18">
            <a:extLst>
              <a:ext uri="{FF2B5EF4-FFF2-40B4-BE49-F238E27FC236}">
                <a16:creationId xmlns:a16="http://schemas.microsoft.com/office/drawing/2014/main" id="{621A9BDD-EBB8-2E5A-1B5E-6755702610EF}"/>
              </a:ext>
            </a:extLst>
          </p:cNvPr>
          <p:cNvSpPr/>
          <p:nvPr/>
        </p:nvSpPr>
        <p:spPr>
          <a:xfrm>
            <a:off x="3149601" y="2154517"/>
            <a:ext cx="1349374" cy="52401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200" dirty="0">
                <a:solidFill>
                  <a:schemeClr val="tx1"/>
                </a:solidFill>
              </a:rPr>
              <a:t>Petal Width</a:t>
            </a:r>
          </a:p>
        </p:txBody>
      </p:sp>
      <p:sp>
        <p:nvSpPr>
          <p:cNvPr id="20" name="Oval 19">
            <a:extLst>
              <a:ext uri="{FF2B5EF4-FFF2-40B4-BE49-F238E27FC236}">
                <a16:creationId xmlns:a16="http://schemas.microsoft.com/office/drawing/2014/main" id="{749B92E3-0F58-D958-FB7A-4ED99F69C088}"/>
              </a:ext>
            </a:extLst>
          </p:cNvPr>
          <p:cNvSpPr/>
          <p:nvPr/>
        </p:nvSpPr>
        <p:spPr>
          <a:xfrm>
            <a:off x="2105026" y="1114762"/>
            <a:ext cx="1349374" cy="52401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200" dirty="0">
                <a:solidFill>
                  <a:schemeClr val="tx1"/>
                </a:solidFill>
              </a:rPr>
              <a:t>Sepal Length</a:t>
            </a:r>
          </a:p>
        </p:txBody>
      </p:sp>
      <p:sp>
        <p:nvSpPr>
          <p:cNvPr id="21" name="Oval 20">
            <a:extLst>
              <a:ext uri="{FF2B5EF4-FFF2-40B4-BE49-F238E27FC236}">
                <a16:creationId xmlns:a16="http://schemas.microsoft.com/office/drawing/2014/main" id="{1ABE9E18-4183-E9B5-B929-A601A5335AD2}"/>
              </a:ext>
            </a:extLst>
          </p:cNvPr>
          <p:cNvSpPr/>
          <p:nvPr/>
        </p:nvSpPr>
        <p:spPr>
          <a:xfrm>
            <a:off x="2124503" y="3134026"/>
            <a:ext cx="1349374" cy="52401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200" dirty="0">
                <a:solidFill>
                  <a:schemeClr val="tx1"/>
                </a:solidFill>
              </a:rPr>
              <a:t>Petal Length</a:t>
            </a:r>
          </a:p>
        </p:txBody>
      </p:sp>
      <p:sp>
        <p:nvSpPr>
          <p:cNvPr id="22" name="Oval 21">
            <a:extLst>
              <a:ext uri="{FF2B5EF4-FFF2-40B4-BE49-F238E27FC236}">
                <a16:creationId xmlns:a16="http://schemas.microsoft.com/office/drawing/2014/main" id="{58753B5D-1D2D-BBEC-EBAE-601D1A251536}"/>
              </a:ext>
            </a:extLst>
          </p:cNvPr>
          <p:cNvSpPr/>
          <p:nvPr/>
        </p:nvSpPr>
        <p:spPr>
          <a:xfrm>
            <a:off x="3208963" y="4133321"/>
            <a:ext cx="1349374" cy="52401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200" dirty="0">
                <a:solidFill>
                  <a:schemeClr val="tx1"/>
                </a:solidFill>
              </a:rPr>
              <a:t>Sepal Width</a:t>
            </a:r>
          </a:p>
        </p:txBody>
      </p:sp>
    </p:spTree>
    <p:extLst>
      <p:ext uri="{BB962C8B-B14F-4D97-AF65-F5344CB8AC3E}">
        <p14:creationId xmlns:p14="http://schemas.microsoft.com/office/powerpoint/2010/main" val="1933561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022C5F-10D7-409E-90D1-62267402C810}"/>
              </a:ext>
            </a:extLst>
          </p:cNvPr>
          <p:cNvSpPr>
            <a:spLocks noGrp="1"/>
          </p:cNvSpPr>
          <p:nvPr>
            <p:ph type="dt" sz="half" idx="10"/>
          </p:nvPr>
        </p:nvSpPr>
        <p:spPr/>
        <p:txBody>
          <a:bodyPr/>
          <a:lstStyle/>
          <a:p>
            <a:r>
              <a:rPr lang="en-US" dirty="0"/>
              <a:t>September 6, 2024</a:t>
            </a:r>
          </a:p>
        </p:txBody>
      </p:sp>
      <p:sp>
        <p:nvSpPr>
          <p:cNvPr id="4" name="Slide Number Placeholder 3">
            <a:extLst>
              <a:ext uri="{FF2B5EF4-FFF2-40B4-BE49-F238E27FC236}">
                <a16:creationId xmlns:a16="http://schemas.microsoft.com/office/drawing/2014/main" id="{DD0EAD84-B152-449F-BA53-6B528E366454}"/>
              </a:ext>
            </a:extLst>
          </p:cNvPr>
          <p:cNvSpPr>
            <a:spLocks noGrp="1"/>
          </p:cNvSpPr>
          <p:nvPr>
            <p:ph type="sldNum" sz="quarter" idx="12"/>
          </p:nvPr>
        </p:nvSpPr>
        <p:spPr/>
        <p:txBody>
          <a:bodyPr/>
          <a:lstStyle/>
          <a:p>
            <a:fld id="{88279435-30EF-C241-87D1-8D13B984C0EB}" type="slidenum">
              <a:rPr lang="en-US" smtClean="0"/>
              <a:pPr/>
              <a:t>11</a:t>
            </a:fld>
            <a:endParaRPr lang="en-US"/>
          </a:p>
        </p:txBody>
      </p:sp>
      <p:sp>
        <p:nvSpPr>
          <p:cNvPr id="5" name="Title 4">
            <a:extLst>
              <a:ext uri="{FF2B5EF4-FFF2-40B4-BE49-F238E27FC236}">
                <a16:creationId xmlns:a16="http://schemas.microsoft.com/office/drawing/2014/main" id="{9CB40143-9840-47DC-80ED-EC27FB4A3B8A}"/>
              </a:ext>
            </a:extLst>
          </p:cNvPr>
          <p:cNvSpPr>
            <a:spLocks noGrp="1"/>
          </p:cNvSpPr>
          <p:nvPr>
            <p:ph type="title"/>
          </p:nvPr>
        </p:nvSpPr>
        <p:spPr/>
        <p:txBody>
          <a:bodyPr/>
          <a:lstStyle/>
          <a:p>
            <a:r>
              <a:rPr lang="en-US" b="1" dirty="0">
                <a:latin typeface="Calibri" panose="020F0502020204030204"/>
              </a:rPr>
              <a:t>Ensemble Learning Techniques</a:t>
            </a:r>
          </a:p>
        </p:txBody>
      </p:sp>
      <p:pic>
        <p:nvPicPr>
          <p:cNvPr id="6146" name="Picture 2">
            <a:extLst>
              <a:ext uri="{FF2B5EF4-FFF2-40B4-BE49-F238E27FC236}">
                <a16:creationId xmlns:a16="http://schemas.microsoft.com/office/drawing/2014/main" id="{9D88590C-68A2-49AF-9622-638F81132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9111" y="1213130"/>
            <a:ext cx="7213777" cy="4431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598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6A1136-ADF8-4041-90C3-99C5CDEBE274}"/>
              </a:ext>
            </a:extLst>
          </p:cNvPr>
          <p:cNvSpPr>
            <a:spLocks noGrp="1"/>
          </p:cNvSpPr>
          <p:nvPr>
            <p:ph idx="1"/>
          </p:nvPr>
        </p:nvSpPr>
        <p:spPr>
          <a:xfrm>
            <a:off x="609600" y="988383"/>
            <a:ext cx="10972800" cy="5367967"/>
          </a:xfrm>
        </p:spPr>
        <p:txBody>
          <a:bodyPr>
            <a:normAutofit/>
          </a:bodyPr>
          <a:lstStyle/>
          <a:p>
            <a:r>
              <a:rPr lang="en-US" dirty="0"/>
              <a:t>The leaves of each tree are important for us because for reaching a leaf, the data point has to traverse a set of conditions that can be combined to create a rule.</a:t>
            </a:r>
          </a:p>
          <a:p>
            <a:r>
              <a:rPr lang="en-US" dirty="0"/>
              <a:t>The subclauses of the complete rule are features of the original data that the tree splits the data across.</a:t>
            </a:r>
          </a:p>
          <a:p>
            <a:r>
              <a:rPr lang="en-US" dirty="0"/>
              <a:t>Each feature is split at some value which is depicted by the comparison operators</a:t>
            </a:r>
          </a:p>
          <a:p>
            <a:pPr marL="0" indent="0">
              <a:buNone/>
            </a:pPr>
            <a:endParaRPr lang="en-US" dirty="0"/>
          </a:p>
          <a:p>
            <a:pPr marL="457200" lvl="1" indent="0">
              <a:buNone/>
            </a:pPr>
            <a:endParaRPr lang="en-US" dirty="0"/>
          </a:p>
          <a:p>
            <a:pPr marL="457200" lvl="1" indent="0">
              <a:buNone/>
            </a:pPr>
            <a:endParaRPr lang="en-US" sz="4000" dirty="0"/>
          </a:p>
        </p:txBody>
      </p:sp>
      <p:sp>
        <p:nvSpPr>
          <p:cNvPr id="3" name="Date Placeholder 2">
            <a:extLst>
              <a:ext uri="{FF2B5EF4-FFF2-40B4-BE49-F238E27FC236}">
                <a16:creationId xmlns:a16="http://schemas.microsoft.com/office/drawing/2014/main" id="{0F022C5F-10D7-409E-90D1-62267402C810}"/>
              </a:ext>
            </a:extLst>
          </p:cNvPr>
          <p:cNvSpPr>
            <a:spLocks noGrp="1"/>
          </p:cNvSpPr>
          <p:nvPr>
            <p:ph type="dt" sz="half" idx="10"/>
          </p:nvPr>
        </p:nvSpPr>
        <p:spPr/>
        <p:txBody>
          <a:bodyPr/>
          <a:lstStyle/>
          <a:p>
            <a:r>
              <a:rPr lang="en-US" dirty="0"/>
              <a:t>September 6, 2024</a:t>
            </a:r>
          </a:p>
        </p:txBody>
      </p:sp>
      <p:sp>
        <p:nvSpPr>
          <p:cNvPr id="4" name="Slide Number Placeholder 3">
            <a:extLst>
              <a:ext uri="{FF2B5EF4-FFF2-40B4-BE49-F238E27FC236}">
                <a16:creationId xmlns:a16="http://schemas.microsoft.com/office/drawing/2014/main" id="{DD0EAD84-B152-449F-BA53-6B528E366454}"/>
              </a:ext>
            </a:extLst>
          </p:cNvPr>
          <p:cNvSpPr>
            <a:spLocks noGrp="1"/>
          </p:cNvSpPr>
          <p:nvPr>
            <p:ph type="sldNum" sz="quarter" idx="12"/>
          </p:nvPr>
        </p:nvSpPr>
        <p:spPr/>
        <p:txBody>
          <a:bodyPr/>
          <a:lstStyle/>
          <a:p>
            <a:fld id="{88279435-30EF-C241-87D1-8D13B984C0EB}" type="slidenum">
              <a:rPr lang="en-US" smtClean="0"/>
              <a:pPr/>
              <a:t>12</a:t>
            </a:fld>
            <a:endParaRPr lang="en-US"/>
          </a:p>
        </p:txBody>
      </p:sp>
      <p:sp>
        <p:nvSpPr>
          <p:cNvPr id="5" name="Title 4">
            <a:extLst>
              <a:ext uri="{FF2B5EF4-FFF2-40B4-BE49-F238E27FC236}">
                <a16:creationId xmlns:a16="http://schemas.microsoft.com/office/drawing/2014/main" id="{9CB40143-9840-47DC-80ED-EC27FB4A3B8A}"/>
              </a:ext>
            </a:extLst>
          </p:cNvPr>
          <p:cNvSpPr>
            <a:spLocks noGrp="1"/>
          </p:cNvSpPr>
          <p:nvPr>
            <p:ph type="title"/>
          </p:nvPr>
        </p:nvSpPr>
        <p:spPr/>
        <p:txBody>
          <a:bodyPr/>
          <a:lstStyle/>
          <a:p>
            <a:r>
              <a:rPr lang="en-US" b="1" dirty="0">
                <a:latin typeface="Calibri" panose="020F0502020204030204"/>
              </a:rPr>
              <a:t>Features , Leaves and Rules</a:t>
            </a:r>
            <a:endParaRPr lang="en-US" dirty="0"/>
          </a:p>
        </p:txBody>
      </p:sp>
      <p:sp>
        <p:nvSpPr>
          <p:cNvPr id="10" name="TextBox 9">
            <a:extLst>
              <a:ext uri="{FF2B5EF4-FFF2-40B4-BE49-F238E27FC236}">
                <a16:creationId xmlns:a16="http://schemas.microsoft.com/office/drawing/2014/main" id="{54A8C900-07B9-48EB-A014-442E04E8665E}"/>
              </a:ext>
            </a:extLst>
          </p:cNvPr>
          <p:cNvSpPr txBox="1"/>
          <p:nvPr/>
        </p:nvSpPr>
        <p:spPr>
          <a:xfrm>
            <a:off x="1024812" y="4612282"/>
            <a:ext cx="10142375" cy="1477328"/>
          </a:xfrm>
          <a:prstGeom prst="rect">
            <a:avLst/>
          </a:prstGeom>
          <a:noFill/>
        </p:spPr>
        <p:txBody>
          <a:bodyPr wrap="square">
            <a:spAutoFit/>
          </a:bodyPr>
          <a:lstStyle/>
          <a:p>
            <a:r>
              <a:rPr lang="en-US" b="1" dirty="0"/>
              <a:t>Example of Rule Extracted from one tree of Random Forest Classifier</a:t>
            </a:r>
          </a:p>
          <a:p>
            <a:r>
              <a:rPr lang="en-US" dirty="0"/>
              <a:t>'Tree 0 - Rule 0: if (worst concave points &lt;= 0.144) and (mean texture &lt;= 21.305) and (worst area &lt;= 947.6) and (perimeter error &lt;= 4.032) and (worst compactness &lt;= 0.349) </a:t>
            </a:r>
          </a:p>
          <a:p>
            <a:r>
              <a:rPr lang="en-US" dirty="0"/>
              <a:t>--&gt; class: benign (</a:t>
            </a:r>
            <a:r>
              <a:rPr lang="en-US" dirty="0" err="1"/>
              <a:t>proba</a:t>
            </a:r>
            <a:r>
              <a:rPr lang="en-US" dirty="0"/>
              <a:t>: 100.0%) | based on 167 samples'</a:t>
            </a:r>
          </a:p>
          <a:p>
            <a:r>
              <a:rPr lang="en-US" dirty="0"/>
              <a:t> </a:t>
            </a:r>
          </a:p>
        </p:txBody>
      </p:sp>
    </p:spTree>
    <p:extLst>
      <p:ext uri="{BB962C8B-B14F-4D97-AF65-F5344CB8AC3E}">
        <p14:creationId xmlns:p14="http://schemas.microsoft.com/office/powerpoint/2010/main" val="3112163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6A1136-ADF8-4041-90C3-99C5CDEBE274}"/>
              </a:ext>
            </a:extLst>
          </p:cNvPr>
          <p:cNvSpPr>
            <a:spLocks noGrp="1"/>
          </p:cNvSpPr>
          <p:nvPr>
            <p:ph idx="1"/>
          </p:nvPr>
        </p:nvSpPr>
        <p:spPr>
          <a:xfrm>
            <a:off x="609600" y="988383"/>
            <a:ext cx="10972800" cy="5367967"/>
          </a:xfrm>
        </p:spPr>
        <p:txBody>
          <a:bodyPr>
            <a:normAutofit/>
          </a:bodyPr>
          <a:lstStyle/>
          <a:p>
            <a:r>
              <a:rPr lang="en-US" dirty="0"/>
              <a:t>All of the datapoints that pass a specific rule essentially become a neighborhood.</a:t>
            </a:r>
          </a:p>
          <a:p>
            <a:r>
              <a:rPr lang="en-US" dirty="0"/>
              <a:t>The close proximity that the data points in a leaf are in can be though of as a neighborhood</a:t>
            </a:r>
          </a:p>
          <a:p>
            <a:endParaRPr lang="en-US" dirty="0"/>
          </a:p>
          <a:p>
            <a:pPr marL="457200" lvl="1" indent="0">
              <a:buNone/>
            </a:pPr>
            <a:endParaRPr lang="en-US" dirty="0"/>
          </a:p>
          <a:p>
            <a:pPr marL="457200" lvl="1" indent="0">
              <a:buNone/>
            </a:pPr>
            <a:r>
              <a:rPr lang="en-US" sz="2000" dirty="0"/>
              <a:t>The blue arrows depict the path</a:t>
            </a:r>
          </a:p>
          <a:p>
            <a:pPr marL="457200" lvl="1" indent="0">
              <a:buNone/>
            </a:pPr>
            <a:r>
              <a:rPr lang="en-US" sz="2000" dirty="0"/>
              <a:t>a set of neighbors(training datapoints)</a:t>
            </a:r>
          </a:p>
          <a:p>
            <a:pPr marL="457200" lvl="1" indent="0">
              <a:buNone/>
            </a:pPr>
            <a:r>
              <a:rPr lang="en-US" sz="2000" dirty="0"/>
              <a:t>would take.</a:t>
            </a:r>
          </a:p>
          <a:p>
            <a:pPr marL="457200" lvl="1" indent="0">
              <a:buNone/>
            </a:pPr>
            <a:r>
              <a:rPr lang="en-US" sz="1800" dirty="0"/>
              <a:t>N1, N2 …, depict neighborhoods of </a:t>
            </a:r>
          </a:p>
          <a:p>
            <a:pPr marL="457200" lvl="1" indent="0">
              <a:buNone/>
            </a:pPr>
            <a:r>
              <a:rPr lang="en-US" sz="1800" dirty="0"/>
              <a:t>leaves of this tree.</a:t>
            </a:r>
          </a:p>
        </p:txBody>
      </p:sp>
      <p:sp>
        <p:nvSpPr>
          <p:cNvPr id="3" name="Date Placeholder 2">
            <a:extLst>
              <a:ext uri="{FF2B5EF4-FFF2-40B4-BE49-F238E27FC236}">
                <a16:creationId xmlns:a16="http://schemas.microsoft.com/office/drawing/2014/main" id="{0F022C5F-10D7-409E-90D1-62267402C810}"/>
              </a:ext>
            </a:extLst>
          </p:cNvPr>
          <p:cNvSpPr>
            <a:spLocks noGrp="1"/>
          </p:cNvSpPr>
          <p:nvPr>
            <p:ph type="dt" sz="half" idx="10"/>
          </p:nvPr>
        </p:nvSpPr>
        <p:spPr/>
        <p:txBody>
          <a:bodyPr/>
          <a:lstStyle/>
          <a:p>
            <a:r>
              <a:rPr lang="en-US" dirty="0"/>
              <a:t>September 6, 2024</a:t>
            </a:r>
          </a:p>
        </p:txBody>
      </p:sp>
      <p:sp>
        <p:nvSpPr>
          <p:cNvPr id="4" name="Slide Number Placeholder 3">
            <a:extLst>
              <a:ext uri="{FF2B5EF4-FFF2-40B4-BE49-F238E27FC236}">
                <a16:creationId xmlns:a16="http://schemas.microsoft.com/office/drawing/2014/main" id="{DD0EAD84-B152-449F-BA53-6B528E366454}"/>
              </a:ext>
            </a:extLst>
          </p:cNvPr>
          <p:cNvSpPr>
            <a:spLocks noGrp="1"/>
          </p:cNvSpPr>
          <p:nvPr>
            <p:ph type="sldNum" sz="quarter" idx="12"/>
          </p:nvPr>
        </p:nvSpPr>
        <p:spPr/>
        <p:txBody>
          <a:bodyPr/>
          <a:lstStyle/>
          <a:p>
            <a:fld id="{88279435-30EF-C241-87D1-8D13B984C0EB}" type="slidenum">
              <a:rPr lang="en-US" smtClean="0"/>
              <a:pPr/>
              <a:t>13</a:t>
            </a:fld>
            <a:endParaRPr lang="en-US"/>
          </a:p>
        </p:txBody>
      </p:sp>
      <p:sp>
        <p:nvSpPr>
          <p:cNvPr id="5" name="Title 4">
            <a:extLst>
              <a:ext uri="{FF2B5EF4-FFF2-40B4-BE49-F238E27FC236}">
                <a16:creationId xmlns:a16="http://schemas.microsoft.com/office/drawing/2014/main" id="{9CB40143-9840-47DC-80ED-EC27FB4A3B8A}"/>
              </a:ext>
            </a:extLst>
          </p:cNvPr>
          <p:cNvSpPr>
            <a:spLocks noGrp="1"/>
          </p:cNvSpPr>
          <p:nvPr>
            <p:ph type="title"/>
          </p:nvPr>
        </p:nvSpPr>
        <p:spPr/>
        <p:txBody>
          <a:bodyPr/>
          <a:lstStyle/>
          <a:p>
            <a:r>
              <a:rPr lang="en-US" b="1" dirty="0">
                <a:latin typeface="Calibri" panose="020F0502020204030204"/>
              </a:rPr>
              <a:t>Neighborhood and Neighbors</a:t>
            </a:r>
            <a:endParaRPr lang="en-US" dirty="0"/>
          </a:p>
        </p:txBody>
      </p:sp>
      <p:pic>
        <p:nvPicPr>
          <p:cNvPr id="7" name="Picture 6">
            <a:extLst>
              <a:ext uri="{FF2B5EF4-FFF2-40B4-BE49-F238E27FC236}">
                <a16:creationId xmlns:a16="http://schemas.microsoft.com/office/drawing/2014/main" id="{BCB27530-E236-4959-8717-08493933BF5D}"/>
              </a:ext>
            </a:extLst>
          </p:cNvPr>
          <p:cNvPicPr>
            <a:picLocks noChangeAspect="1"/>
          </p:cNvPicPr>
          <p:nvPr/>
        </p:nvPicPr>
        <p:blipFill>
          <a:blip r:embed="rId3"/>
          <a:stretch>
            <a:fillRect/>
          </a:stretch>
        </p:blipFill>
        <p:spPr>
          <a:xfrm>
            <a:off x="5467738" y="3261049"/>
            <a:ext cx="5587482" cy="2942741"/>
          </a:xfrm>
          <a:prstGeom prst="rect">
            <a:avLst/>
          </a:prstGeom>
        </p:spPr>
      </p:pic>
      <p:cxnSp>
        <p:nvCxnSpPr>
          <p:cNvPr id="9" name="Straight Arrow Connector 8">
            <a:extLst>
              <a:ext uri="{FF2B5EF4-FFF2-40B4-BE49-F238E27FC236}">
                <a16:creationId xmlns:a16="http://schemas.microsoft.com/office/drawing/2014/main" id="{628E4F70-E39E-4E0A-AB90-48A29818E38E}"/>
              </a:ext>
            </a:extLst>
          </p:cNvPr>
          <p:cNvCxnSpPr>
            <a:cxnSpLocks/>
          </p:cNvCxnSpPr>
          <p:nvPr/>
        </p:nvCxnSpPr>
        <p:spPr>
          <a:xfrm flipH="1">
            <a:off x="7030617" y="3672366"/>
            <a:ext cx="837680" cy="587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22E1952A-ECBC-4AC2-A3E5-9A3BE8201DAD}"/>
              </a:ext>
            </a:extLst>
          </p:cNvPr>
          <p:cNvCxnSpPr/>
          <p:nvPr/>
        </p:nvCxnSpPr>
        <p:spPr>
          <a:xfrm flipH="1">
            <a:off x="6402874" y="4732419"/>
            <a:ext cx="249853" cy="2809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75521C59-7393-48C9-A823-75C712484CE7}"/>
              </a:ext>
            </a:extLst>
          </p:cNvPr>
          <p:cNvSpPr txBox="1"/>
          <p:nvPr/>
        </p:nvSpPr>
        <p:spPr>
          <a:xfrm>
            <a:off x="5952932" y="5481624"/>
            <a:ext cx="699795" cy="369332"/>
          </a:xfrm>
          <a:prstGeom prst="rect">
            <a:avLst/>
          </a:prstGeom>
          <a:noFill/>
        </p:spPr>
        <p:txBody>
          <a:bodyPr wrap="square" rtlCol="0">
            <a:spAutoFit/>
          </a:bodyPr>
          <a:lstStyle/>
          <a:p>
            <a:r>
              <a:rPr lang="en-US" dirty="0"/>
              <a:t>N1</a:t>
            </a:r>
          </a:p>
        </p:txBody>
      </p:sp>
      <p:sp>
        <p:nvSpPr>
          <p:cNvPr id="16" name="TextBox 15">
            <a:extLst>
              <a:ext uri="{FF2B5EF4-FFF2-40B4-BE49-F238E27FC236}">
                <a16:creationId xmlns:a16="http://schemas.microsoft.com/office/drawing/2014/main" id="{D73613C9-B8B6-4947-B16D-D12DFB3F8768}"/>
              </a:ext>
            </a:extLst>
          </p:cNvPr>
          <p:cNvSpPr txBox="1"/>
          <p:nvPr/>
        </p:nvSpPr>
        <p:spPr>
          <a:xfrm>
            <a:off x="7978456" y="6216672"/>
            <a:ext cx="699795" cy="369332"/>
          </a:xfrm>
          <a:prstGeom prst="rect">
            <a:avLst/>
          </a:prstGeom>
          <a:noFill/>
        </p:spPr>
        <p:txBody>
          <a:bodyPr wrap="square" rtlCol="0">
            <a:spAutoFit/>
          </a:bodyPr>
          <a:lstStyle/>
          <a:p>
            <a:r>
              <a:rPr lang="en-US" dirty="0"/>
              <a:t>N3</a:t>
            </a:r>
          </a:p>
        </p:txBody>
      </p:sp>
      <p:sp>
        <p:nvSpPr>
          <p:cNvPr id="18" name="TextBox 17">
            <a:extLst>
              <a:ext uri="{FF2B5EF4-FFF2-40B4-BE49-F238E27FC236}">
                <a16:creationId xmlns:a16="http://schemas.microsoft.com/office/drawing/2014/main" id="{DB444FC1-4120-4AD5-8379-8DB57C8A1A23}"/>
              </a:ext>
            </a:extLst>
          </p:cNvPr>
          <p:cNvSpPr txBox="1"/>
          <p:nvPr/>
        </p:nvSpPr>
        <p:spPr>
          <a:xfrm>
            <a:off x="9538998" y="5449358"/>
            <a:ext cx="699795" cy="369332"/>
          </a:xfrm>
          <a:prstGeom prst="rect">
            <a:avLst/>
          </a:prstGeom>
          <a:noFill/>
        </p:spPr>
        <p:txBody>
          <a:bodyPr wrap="square" rtlCol="0">
            <a:spAutoFit/>
          </a:bodyPr>
          <a:lstStyle/>
          <a:p>
            <a:r>
              <a:rPr lang="en-US" dirty="0"/>
              <a:t>N5</a:t>
            </a:r>
          </a:p>
        </p:txBody>
      </p:sp>
      <p:sp>
        <p:nvSpPr>
          <p:cNvPr id="19" name="TextBox 18">
            <a:extLst>
              <a:ext uri="{FF2B5EF4-FFF2-40B4-BE49-F238E27FC236}">
                <a16:creationId xmlns:a16="http://schemas.microsoft.com/office/drawing/2014/main" id="{55A9ED31-1BB5-4F25-996C-23BE12E37B3A}"/>
              </a:ext>
            </a:extLst>
          </p:cNvPr>
          <p:cNvSpPr txBox="1"/>
          <p:nvPr/>
        </p:nvSpPr>
        <p:spPr>
          <a:xfrm>
            <a:off x="7168502" y="5481624"/>
            <a:ext cx="699795" cy="369332"/>
          </a:xfrm>
          <a:prstGeom prst="rect">
            <a:avLst/>
          </a:prstGeom>
          <a:noFill/>
        </p:spPr>
        <p:txBody>
          <a:bodyPr wrap="square" rtlCol="0">
            <a:spAutoFit/>
          </a:bodyPr>
          <a:lstStyle/>
          <a:p>
            <a:r>
              <a:rPr lang="en-US" dirty="0"/>
              <a:t>N2</a:t>
            </a:r>
          </a:p>
        </p:txBody>
      </p:sp>
      <p:sp>
        <p:nvSpPr>
          <p:cNvPr id="20" name="TextBox 19">
            <a:extLst>
              <a:ext uri="{FF2B5EF4-FFF2-40B4-BE49-F238E27FC236}">
                <a16:creationId xmlns:a16="http://schemas.microsoft.com/office/drawing/2014/main" id="{68158B36-1004-40FB-8296-6B3256BFD378}"/>
              </a:ext>
            </a:extLst>
          </p:cNvPr>
          <p:cNvSpPr txBox="1"/>
          <p:nvPr/>
        </p:nvSpPr>
        <p:spPr>
          <a:xfrm>
            <a:off x="8737600" y="6247964"/>
            <a:ext cx="699795" cy="369332"/>
          </a:xfrm>
          <a:prstGeom prst="rect">
            <a:avLst/>
          </a:prstGeom>
          <a:noFill/>
        </p:spPr>
        <p:txBody>
          <a:bodyPr wrap="square" rtlCol="0">
            <a:spAutoFit/>
          </a:bodyPr>
          <a:lstStyle/>
          <a:p>
            <a:r>
              <a:rPr lang="en-US" dirty="0"/>
              <a:t>N4</a:t>
            </a:r>
          </a:p>
        </p:txBody>
      </p:sp>
    </p:spTree>
    <p:extLst>
      <p:ext uri="{BB962C8B-B14F-4D97-AF65-F5344CB8AC3E}">
        <p14:creationId xmlns:p14="http://schemas.microsoft.com/office/powerpoint/2010/main" val="3094847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6A1136-ADF8-4041-90C3-99C5CDEBE274}"/>
              </a:ext>
            </a:extLst>
          </p:cNvPr>
          <p:cNvSpPr>
            <a:spLocks noGrp="1"/>
          </p:cNvSpPr>
          <p:nvPr>
            <p:ph idx="1"/>
          </p:nvPr>
        </p:nvSpPr>
        <p:spPr>
          <a:xfrm>
            <a:off x="609600" y="988383"/>
            <a:ext cx="10972800" cy="5367967"/>
          </a:xfrm>
        </p:spPr>
        <p:txBody>
          <a:bodyPr>
            <a:normAutofit/>
          </a:bodyPr>
          <a:lstStyle/>
          <a:p>
            <a:pPr marL="0" indent="0">
              <a:buNone/>
            </a:pPr>
            <a:r>
              <a:rPr lang="en-US" sz="2000" b="1" dirty="0"/>
              <a:t>What is SHAP?</a:t>
            </a:r>
          </a:p>
          <a:p>
            <a:endParaRPr lang="en-US" sz="2000" dirty="0"/>
          </a:p>
          <a:p>
            <a:pPr>
              <a:buFont typeface="Arial" panose="020B0604020202020204" pitchFamily="34" charset="0"/>
              <a:buChar char="•"/>
            </a:pPr>
            <a:r>
              <a:rPr lang="en-US" sz="2000" dirty="0"/>
              <a:t>SHAP stands for </a:t>
            </a:r>
            <a:r>
              <a:rPr lang="en-US" sz="2000" dirty="0" err="1"/>
              <a:t>SHapley</a:t>
            </a:r>
            <a:r>
              <a:rPr lang="en-US" sz="2000" dirty="0"/>
              <a:t> Additive </a:t>
            </a:r>
            <a:r>
              <a:rPr lang="en-US" sz="2000" dirty="0" err="1"/>
              <a:t>exPlanations</a:t>
            </a:r>
            <a:r>
              <a:rPr lang="en-US" sz="2000" dirty="0"/>
              <a:t>, a popular method for interpreting machine learning models.</a:t>
            </a:r>
          </a:p>
          <a:p>
            <a:pPr>
              <a:buFont typeface="Arial" panose="020B0604020202020204" pitchFamily="34" charset="0"/>
              <a:buChar char="•"/>
            </a:pPr>
            <a:r>
              <a:rPr lang="en-US" sz="2000" dirty="0"/>
              <a:t>It assigns each feature an importance value for a specific prediction, helping to explain how the model makes decisions</a:t>
            </a:r>
          </a:p>
          <a:p>
            <a:endParaRPr lang="en-US" sz="2000" b="1" dirty="0"/>
          </a:p>
          <a:p>
            <a:pPr marL="0" indent="0">
              <a:buNone/>
            </a:pPr>
            <a:r>
              <a:rPr lang="en-US" sz="2000" b="1" dirty="0"/>
              <a:t>Why SHAP?</a:t>
            </a:r>
          </a:p>
          <a:p>
            <a:endParaRPr lang="en-US" sz="2000" dirty="0"/>
          </a:p>
          <a:p>
            <a:pPr>
              <a:buFont typeface="Arial" panose="020B0604020202020204" pitchFamily="34" charset="0"/>
              <a:buChar char="•"/>
            </a:pPr>
            <a:r>
              <a:rPr lang="en-US" sz="2000" b="1" dirty="0"/>
              <a:t>Transparency:</a:t>
            </a:r>
            <a:r>
              <a:rPr lang="en-US" sz="2000" dirty="0"/>
              <a:t> Makes complex models (like Random Forests or Neural Networks) understandable.</a:t>
            </a:r>
          </a:p>
          <a:p>
            <a:pPr>
              <a:buFont typeface="Arial" panose="020B0604020202020204" pitchFamily="34" charset="0"/>
              <a:buChar char="•"/>
            </a:pPr>
            <a:r>
              <a:rPr lang="en-US" sz="2000" b="1" dirty="0"/>
              <a:t>Consistency:</a:t>
            </a:r>
            <a:r>
              <a:rPr lang="en-US" sz="2000" dirty="0"/>
              <a:t> Ensures that feature importance values are consistent across different models</a:t>
            </a:r>
          </a:p>
        </p:txBody>
      </p:sp>
      <p:sp>
        <p:nvSpPr>
          <p:cNvPr id="3" name="Date Placeholder 2">
            <a:extLst>
              <a:ext uri="{FF2B5EF4-FFF2-40B4-BE49-F238E27FC236}">
                <a16:creationId xmlns:a16="http://schemas.microsoft.com/office/drawing/2014/main" id="{0F022C5F-10D7-409E-90D1-62267402C810}"/>
              </a:ext>
            </a:extLst>
          </p:cNvPr>
          <p:cNvSpPr>
            <a:spLocks noGrp="1"/>
          </p:cNvSpPr>
          <p:nvPr>
            <p:ph type="dt" sz="half" idx="10"/>
          </p:nvPr>
        </p:nvSpPr>
        <p:spPr/>
        <p:txBody>
          <a:bodyPr/>
          <a:lstStyle/>
          <a:p>
            <a:r>
              <a:rPr lang="en-US" dirty="0"/>
              <a:t>September 6, 2024</a:t>
            </a:r>
          </a:p>
        </p:txBody>
      </p:sp>
      <p:sp>
        <p:nvSpPr>
          <p:cNvPr id="4" name="Slide Number Placeholder 3">
            <a:extLst>
              <a:ext uri="{FF2B5EF4-FFF2-40B4-BE49-F238E27FC236}">
                <a16:creationId xmlns:a16="http://schemas.microsoft.com/office/drawing/2014/main" id="{DD0EAD84-B152-449F-BA53-6B528E366454}"/>
              </a:ext>
            </a:extLst>
          </p:cNvPr>
          <p:cNvSpPr>
            <a:spLocks noGrp="1"/>
          </p:cNvSpPr>
          <p:nvPr>
            <p:ph type="sldNum" sz="quarter" idx="12"/>
          </p:nvPr>
        </p:nvSpPr>
        <p:spPr/>
        <p:txBody>
          <a:bodyPr/>
          <a:lstStyle/>
          <a:p>
            <a:fld id="{88279435-30EF-C241-87D1-8D13B984C0EB}" type="slidenum">
              <a:rPr lang="en-US" smtClean="0"/>
              <a:pPr/>
              <a:t>14</a:t>
            </a:fld>
            <a:endParaRPr lang="en-US"/>
          </a:p>
        </p:txBody>
      </p:sp>
      <p:sp>
        <p:nvSpPr>
          <p:cNvPr id="5" name="Title 4">
            <a:extLst>
              <a:ext uri="{FF2B5EF4-FFF2-40B4-BE49-F238E27FC236}">
                <a16:creationId xmlns:a16="http://schemas.microsoft.com/office/drawing/2014/main" id="{9CB40143-9840-47DC-80ED-EC27FB4A3B8A}"/>
              </a:ext>
            </a:extLst>
          </p:cNvPr>
          <p:cNvSpPr>
            <a:spLocks noGrp="1"/>
          </p:cNvSpPr>
          <p:nvPr>
            <p:ph type="title"/>
          </p:nvPr>
        </p:nvSpPr>
        <p:spPr/>
        <p:txBody>
          <a:bodyPr/>
          <a:lstStyle/>
          <a:p>
            <a:r>
              <a:rPr lang="en-US" b="1" dirty="0">
                <a:latin typeface="Calibri" panose="020F0502020204030204"/>
              </a:rPr>
              <a:t>SHAP (</a:t>
            </a:r>
            <a:r>
              <a:rPr lang="en-US" b="1" dirty="0" err="1">
                <a:latin typeface="Calibri" panose="020F0502020204030204"/>
              </a:rPr>
              <a:t>SHapley</a:t>
            </a:r>
            <a:r>
              <a:rPr lang="en-US" b="1" dirty="0">
                <a:latin typeface="Calibri" panose="020F0502020204030204"/>
              </a:rPr>
              <a:t> Additive </a:t>
            </a:r>
            <a:r>
              <a:rPr lang="en-US" b="1" dirty="0" err="1">
                <a:latin typeface="Calibri" panose="020F0502020204030204"/>
              </a:rPr>
              <a:t>exPlanations</a:t>
            </a:r>
            <a:r>
              <a:rPr lang="en-US" b="1" dirty="0">
                <a:latin typeface="Calibri" panose="020F0502020204030204"/>
              </a:rPr>
              <a:t>)</a:t>
            </a:r>
            <a:endParaRPr lang="en-US" dirty="0"/>
          </a:p>
        </p:txBody>
      </p:sp>
    </p:spTree>
    <p:extLst>
      <p:ext uri="{BB962C8B-B14F-4D97-AF65-F5344CB8AC3E}">
        <p14:creationId xmlns:p14="http://schemas.microsoft.com/office/powerpoint/2010/main" val="1584012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0"/>
          <p:cNvSpPr txBox="1">
            <a:spLocks noGrp="1"/>
          </p:cNvSpPr>
          <p:nvPr>
            <p:ph type="dt" idx="10"/>
          </p:nvPr>
        </p:nvSpPr>
        <p:spPr>
          <a:xfrm>
            <a:off x="609600" y="6356351"/>
            <a:ext cx="2844800" cy="365200"/>
          </a:xfrm>
          <a:prstGeom prst="rect">
            <a:avLst/>
          </a:prstGeom>
          <a:noFill/>
          <a:ln>
            <a:noFill/>
          </a:ln>
        </p:spPr>
        <p:txBody>
          <a:bodyPr spcFirstLastPara="1" vert="horz" wrap="square" lIns="91433" tIns="45700" rIns="91433" bIns="45700" rtlCol="0" anchor="ctr" anchorCtr="0">
            <a:noAutofit/>
          </a:bodyPr>
          <a:lstStyle/>
          <a:p>
            <a:r>
              <a:rPr lang="en"/>
              <a:t>September 6, 2024</a:t>
            </a:r>
            <a:endParaRPr/>
          </a:p>
        </p:txBody>
      </p:sp>
      <p:sp>
        <p:nvSpPr>
          <p:cNvPr id="266" name="Google Shape;266;p40"/>
          <p:cNvSpPr txBox="1">
            <a:spLocks noGrp="1"/>
          </p:cNvSpPr>
          <p:nvPr>
            <p:ph type="sldNum" idx="12"/>
          </p:nvPr>
        </p:nvSpPr>
        <p:spPr>
          <a:xfrm>
            <a:off x="4673600" y="6356351"/>
            <a:ext cx="2844800" cy="365200"/>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a:pPr/>
              <a:t>15</a:t>
            </a:fld>
            <a:endParaRPr/>
          </a:p>
        </p:txBody>
      </p:sp>
      <p:sp>
        <p:nvSpPr>
          <p:cNvPr id="267" name="Google Shape;267;p40"/>
          <p:cNvSpPr txBox="1">
            <a:spLocks noGrp="1"/>
          </p:cNvSpPr>
          <p:nvPr>
            <p:ph type="ctrTitle"/>
          </p:nvPr>
        </p:nvSpPr>
        <p:spPr>
          <a:xfrm>
            <a:off x="886713" y="2140771"/>
            <a:ext cx="10363200" cy="3025200"/>
          </a:xfrm>
          <a:prstGeom prst="rect">
            <a:avLst/>
          </a:prstGeom>
          <a:noFill/>
          <a:ln>
            <a:noFill/>
          </a:ln>
        </p:spPr>
        <p:txBody>
          <a:bodyPr spcFirstLastPara="1" vert="horz" wrap="square" lIns="91433" tIns="45700" rIns="91433" bIns="45700" rtlCol="0" anchor="ctr" anchorCtr="0">
            <a:noAutofit/>
          </a:bodyPr>
          <a:lstStyle/>
          <a:p>
            <a:pPr>
              <a:buSzPts val="4100"/>
            </a:pPr>
            <a:r>
              <a:rPr lang="en" sz="5467" b="1"/>
              <a:t>Methodology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6A1136-ADF8-4041-90C3-99C5CDEBE274}"/>
              </a:ext>
            </a:extLst>
          </p:cNvPr>
          <p:cNvSpPr>
            <a:spLocks noGrp="1"/>
          </p:cNvSpPr>
          <p:nvPr>
            <p:ph idx="1"/>
          </p:nvPr>
        </p:nvSpPr>
        <p:spPr>
          <a:xfrm>
            <a:off x="609600" y="988383"/>
            <a:ext cx="10972800" cy="5367967"/>
          </a:xfrm>
        </p:spPr>
        <p:txBody>
          <a:bodyPr>
            <a:normAutofit/>
          </a:bodyPr>
          <a:lstStyle/>
          <a:p>
            <a:pPr marL="0" indent="0">
              <a:buNone/>
            </a:pPr>
            <a:endParaRPr lang="en-US" dirty="0"/>
          </a:p>
          <a:p>
            <a:pPr marL="0" indent="0">
              <a:lnSpc>
                <a:spcPct val="150000"/>
              </a:lnSpc>
              <a:buNone/>
            </a:pPr>
            <a:r>
              <a:rPr lang="en-US" sz="2800" dirty="0"/>
              <a:t>The rule simplification procedure is divided into 3 main parts</a:t>
            </a:r>
          </a:p>
          <a:p>
            <a:pPr marL="457200" indent="-457200">
              <a:lnSpc>
                <a:spcPct val="150000"/>
              </a:lnSpc>
              <a:buFont typeface="+mj-lt"/>
              <a:buAutoNum type="arabicPeriod"/>
            </a:pPr>
            <a:r>
              <a:rPr lang="en-US" sz="2800" dirty="0"/>
              <a:t>Initial Filtering Using SHAP Values</a:t>
            </a:r>
          </a:p>
          <a:p>
            <a:pPr marL="457200" indent="-457200">
              <a:lnSpc>
                <a:spcPct val="150000"/>
              </a:lnSpc>
              <a:buFont typeface="+mj-lt"/>
              <a:buAutoNum type="arabicPeriod"/>
            </a:pPr>
            <a:r>
              <a:rPr lang="en-US" sz="2800" dirty="0"/>
              <a:t>Specific Filtering for Test Data</a:t>
            </a:r>
          </a:p>
          <a:p>
            <a:pPr marL="457200" indent="-457200">
              <a:lnSpc>
                <a:spcPct val="150000"/>
              </a:lnSpc>
              <a:buFont typeface="+mj-lt"/>
              <a:buAutoNum type="arabicPeriod"/>
            </a:pPr>
            <a:r>
              <a:rPr lang="en-US" sz="2800" dirty="0"/>
              <a:t>Final Rule Validation</a:t>
            </a:r>
          </a:p>
          <a:p>
            <a:pPr marL="457200" lvl="1" indent="0">
              <a:buNone/>
            </a:pPr>
            <a:endParaRPr lang="en-US" sz="3200" dirty="0"/>
          </a:p>
          <a:p>
            <a:pPr marL="457200" lvl="1" indent="0">
              <a:buNone/>
            </a:pPr>
            <a:endParaRPr lang="en-US" sz="4000" dirty="0"/>
          </a:p>
        </p:txBody>
      </p:sp>
      <p:sp>
        <p:nvSpPr>
          <p:cNvPr id="3" name="Date Placeholder 2">
            <a:extLst>
              <a:ext uri="{FF2B5EF4-FFF2-40B4-BE49-F238E27FC236}">
                <a16:creationId xmlns:a16="http://schemas.microsoft.com/office/drawing/2014/main" id="{0F022C5F-10D7-409E-90D1-62267402C810}"/>
              </a:ext>
            </a:extLst>
          </p:cNvPr>
          <p:cNvSpPr>
            <a:spLocks noGrp="1"/>
          </p:cNvSpPr>
          <p:nvPr>
            <p:ph type="dt" sz="half" idx="10"/>
          </p:nvPr>
        </p:nvSpPr>
        <p:spPr/>
        <p:txBody>
          <a:bodyPr/>
          <a:lstStyle/>
          <a:p>
            <a:r>
              <a:rPr lang="en-US" dirty="0"/>
              <a:t>September 6, 2024</a:t>
            </a:r>
          </a:p>
        </p:txBody>
      </p:sp>
      <p:sp>
        <p:nvSpPr>
          <p:cNvPr id="4" name="Slide Number Placeholder 3">
            <a:extLst>
              <a:ext uri="{FF2B5EF4-FFF2-40B4-BE49-F238E27FC236}">
                <a16:creationId xmlns:a16="http://schemas.microsoft.com/office/drawing/2014/main" id="{DD0EAD84-B152-449F-BA53-6B528E366454}"/>
              </a:ext>
            </a:extLst>
          </p:cNvPr>
          <p:cNvSpPr>
            <a:spLocks noGrp="1"/>
          </p:cNvSpPr>
          <p:nvPr>
            <p:ph type="sldNum" sz="quarter" idx="12"/>
          </p:nvPr>
        </p:nvSpPr>
        <p:spPr/>
        <p:txBody>
          <a:bodyPr/>
          <a:lstStyle/>
          <a:p>
            <a:fld id="{88279435-30EF-C241-87D1-8D13B984C0EB}" type="slidenum">
              <a:rPr lang="en-US" smtClean="0"/>
              <a:pPr/>
              <a:t>16</a:t>
            </a:fld>
            <a:endParaRPr lang="en-US"/>
          </a:p>
        </p:txBody>
      </p:sp>
      <p:sp>
        <p:nvSpPr>
          <p:cNvPr id="5" name="Title 4">
            <a:extLst>
              <a:ext uri="{FF2B5EF4-FFF2-40B4-BE49-F238E27FC236}">
                <a16:creationId xmlns:a16="http://schemas.microsoft.com/office/drawing/2014/main" id="{9CB40143-9840-47DC-80ED-EC27FB4A3B8A}"/>
              </a:ext>
            </a:extLst>
          </p:cNvPr>
          <p:cNvSpPr>
            <a:spLocks noGrp="1"/>
          </p:cNvSpPr>
          <p:nvPr>
            <p:ph type="title"/>
          </p:nvPr>
        </p:nvSpPr>
        <p:spPr/>
        <p:txBody>
          <a:bodyPr/>
          <a:lstStyle/>
          <a:p>
            <a:r>
              <a:rPr lang="en-US" b="1" dirty="0">
                <a:latin typeface="Calibri" panose="020F0502020204030204"/>
              </a:rPr>
              <a:t>Complete Rule Simplification Procedure</a:t>
            </a:r>
            <a:endParaRPr lang="en-US" dirty="0"/>
          </a:p>
        </p:txBody>
      </p:sp>
    </p:spTree>
    <p:extLst>
      <p:ext uri="{BB962C8B-B14F-4D97-AF65-F5344CB8AC3E}">
        <p14:creationId xmlns:p14="http://schemas.microsoft.com/office/powerpoint/2010/main" val="1282337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0"/>
          <p:cNvSpPr txBox="1">
            <a:spLocks noGrp="1"/>
          </p:cNvSpPr>
          <p:nvPr>
            <p:ph type="dt" idx="10"/>
          </p:nvPr>
        </p:nvSpPr>
        <p:spPr>
          <a:xfrm>
            <a:off x="609600" y="6356351"/>
            <a:ext cx="2844800" cy="365200"/>
          </a:xfrm>
          <a:prstGeom prst="rect">
            <a:avLst/>
          </a:prstGeom>
          <a:noFill/>
          <a:ln>
            <a:noFill/>
          </a:ln>
        </p:spPr>
        <p:txBody>
          <a:bodyPr spcFirstLastPara="1" vert="horz" wrap="square" lIns="91433" tIns="45700" rIns="91433" bIns="45700" rtlCol="0" anchor="ctr" anchorCtr="0">
            <a:noAutofit/>
          </a:bodyPr>
          <a:lstStyle/>
          <a:p>
            <a:r>
              <a:rPr lang="en"/>
              <a:t>September 6, 2024</a:t>
            </a:r>
            <a:endParaRPr/>
          </a:p>
        </p:txBody>
      </p:sp>
      <p:sp>
        <p:nvSpPr>
          <p:cNvPr id="266" name="Google Shape;266;p40"/>
          <p:cNvSpPr txBox="1">
            <a:spLocks noGrp="1"/>
          </p:cNvSpPr>
          <p:nvPr>
            <p:ph type="sldNum" idx="12"/>
          </p:nvPr>
        </p:nvSpPr>
        <p:spPr>
          <a:xfrm>
            <a:off x="4673600" y="6356351"/>
            <a:ext cx="2844800" cy="365200"/>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a:pPr/>
              <a:t>17</a:t>
            </a:fld>
            <a:endParaRPr/>
          </a:p>
        </p:txBody>
      </p:sp>
      <p:sp>
        <p:nvSpPr>
          <p:cNvPr id="267" name="Google Shape;267;p40"/>
          <p:cNvSpPr txBox="1">
            <a:spLocks noGrp="1"/>
          </p:cNvSpPr>
          <p:nvPr>
            <p:ph type="ctrTitle"/>
          </p:nvPr>
        </p:nvSpPr>
        <p:spPr>
          <a:xfrm>
            <a:off x="753363" y="1683571"/>
            <a:ext cx="10363200" cy="3025200"/>
          </a:xfrm>
          <a:prstGeom prst="rect">
            <a:avLst/>
          </a:prstGeom>
          <a:noFill/>
          <a:ln>
            <a:noFill/>
          </a:ln>
        </p:spPr>
        <p:txBody>
          <a:bodyPr spcFirstLastPara="1" vert="horz" wrap="square" lIns="91433" tIns="45700" rIns="91433" bIns="45700" rtlCol="0" anchor="ctr" anchorCtr="0">
            <a:noAutofit/>
          </a:bodyPr>
          <a:lstStyle/>
          <a:p>
            <a:pPr>
              <a:buSzPts val="4100"/>
            </a:pPr>
            <a:r>
              <a:rPr lang="en" sz="5467" b="1" dirty="0"/>
              <a:t>Initial Filtering using SHAP Values</a:t>
            </a:r>
            <a:endParaRPr dirty="0"/>
          </a:p>
        </p:txBody>
      </p:sp>
    </p:spTree>
    <p:extLst>
      <p:ext uri="{BB962C8B-B14F-4D97-AF65-F5344CB8AC3E}">
        <p14:creationId xmlns:p14="http://schemas.microsoft.com/office/powerpoint/2010/main" val="3934057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3" name="Google Shape;273;p41"/>
          <p:cNvSpPr txBox="1">
            <a:spLocks noGrp="1"/>
          </p:cNvSpPr>
          <p:nvPr>
            <p:ph type="dt" idx="10"/>
          </p:nvPr>
        </p:nvSpPr>
        <p:spPr>
          <a:xfrm>
            <a:off x="609600" y="6356351"/>
            <a:ext cx="2844800" cy="365200"/>
          </a:xfrm>
          <a:prstGeom prst="rect">
            <a:avLst/>
          </a:prstGeom>
          <a:noFill/>
          <a:ln>
            <a:noFill/>
          </a:ln>
        </p:spPr>
        <p:txBody>
          <a:bodyPr spcFirstLastPara="1" vert="horz" wrap="square" lIns="91433" tIns="45700" rIns="91433" bIns="45700" rtlCol="0" anchor="ctr" anchorCtr="0">
            <a:noAutofit/>
          </a:bodyPr>
          <a:lstStyle/>
          <a:p>
            <a:r>
              <a:rPr lang="en"/>
              <a:t>September 6, 2024</a:t>
            </a:r>
            <a:endParaRPr/>
          </a:p>
        </p:txBody>
      </p:sp>
      <p:sp>
        <p:nvSpPr>
          <p:cNvPr id="274" name="Google Shape;274;p41"/>
          <p:cNvSpPr txBox="1">
            <a:spLocks noGrp="1"/>
          </p:cNvSpPr>
          <p:nvPr>
            <p:ph type="sldNum" idx="12"/>
          </p:nvPr>
        </p:nvSpPr>
        <p:spPr>
          <a:xfrm>
            <a:off x="4673600" y="6356351"/>
            <a:ext cx="2844800" cy="365200"/>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a:pPr/>
              <a:t>18</a:t>
            </a:fld>
            <a:endParaRPr/>
          </a:p>
        </p:txBody>
      </p:sp>
      <p:sp>
        <p:nvSpPr>
          <p:cNvPr id="275" name="Google Shape;275;p41"/>
          <p:cNvSpPr txBox="1">
            <a:spLocks noGrp="1"/>
          </p:cNvSpPr>
          <p:nvPr>
            <p:ph type="title"/>
          </p:nvPr>
        </p:nvSpPr>
        <p:spPr>
          <a:xfrm>
            <a:off x="763478" y="138533"/>
            <a:ext cx="10972800" cy="607600"/>
          </a:xfrm>
          <a:prstGeom prst="rect">
            <a:avLst/>
          </a:prstGeom>
          <a:noFill/>
          <a:ln>
            <a:noFill/>
          </a:ln>
        </p:spPr>
        <p:txBody>
          <a:bodyPr spcFirstLastPara="1" vert="horz" wrap="square" lIns="91433" tIns="45700" rIns="91433" bIns="45700" rtlCol="0" anchor="ctr" anchorCtr="0">
            <a:noAutofit/>
          </a:bodyPr>
          <a:lstStyle/>
          <a:p>
            <a:pPr>
              <a:buSzPts val="2700"/>
            </a:pPr>
            <a:r>
              <a:rPr lang="en-US" b="1" dirty="0">
                <a:latin typeface="Calibri"/>
                <a:ea typeface="Calibri"/>
                <a:cs typeface="Calibri"/>
                <a:sym typeface="Calibri"/>
              </a:rPr>
              <a:t>Initial Filtering</a:t>
            </a:r>
            <a:endParaRPr dirty="0"/>
          </a:p>
        </p:txBody>
      </p:sp>
      <p:graphicFrame>
        <p:nvGraphicFramePr>
          <p:cNvPr id="2" name="Diagram 1">
            <a:extLst>
              <a:ext uri="{FF2B5EF4-FFF2-40B4-BE49-F238E27FC236}">
                <a16:creationId xmlns:a16="http://schemas.microsoft.com/office/drawing/2014/main" id="{EF55542C-AEF9-75DE-E050-A6B19A8B3E73}"/>
              </a:ext>
            </a:extLst>
          </p:cNvPr>
          <p:cNvGraphicFramePr/>
          <p:nvPr>
            <p:extLst>
              <p:ext uri="{D42A27DB-BD31-4B8C-83A1-F6EECF244321}">
                <p14:modId xmlns:p14="http://schemas.microsoft.com/office/powerpoint/2010/main" val="2404263045"/>
              </p:ext>
            </p:extLst>
          </p:nvPr>
        </p:nvGraphicFramePr>
        <p:xfrm>
          <a:off x="763479" y="1091953"/>
          <a:ext cx="10972799" cy="5046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1"/>
          <p:cNvSpPr txBox="1">
            <a:spLocks noGrp="1"/>
          </p:cNvSpPr>
          <p:nvPr>
            <p:ph type="body" idx="1"/>
          </p:nvPr>
        </p:nvSpPr>
        <p:spPr>
          <a:xfrm>
            <a:off x="609600" y="988383"/>
            <a:ext cx="10972800" cy="5368000"/>
          </a:xfrm>
          <a:prstGeom prst="rect">
            <a:avLst/>
          </a:prstGeom>
          <a:noFill/>
          <a:ln>
            <a:noFill/>
          </a:ln>
        </p:spPr>
        <p:txBody>
          <a:bodyPr spcFirstLastPara="1" vert="horz" wrap="square" lIns="91433" tIns="45700" rIns="91433" bIns="45700" rtlCol="0" anchor="t" anchorCtr="0">
            <a:normAutofit/>
          </a:bodyPr>
          <a:lstStyle/>
          <a:p>
            <a:pPr marL="338658" indent="-330192">
              <a:spcBef>
                <a:spcPts val="0"/>
              </a:spcBef>
              <a:buSzPts val="2300"/>
            </a:pPr>
            <a:r>
              <a:rPr lang="en" dirty="0"/>
              <a:t>All the ensemble models had different way of outputting decision trees.</a:t>
            </a:r>
            <a:endParaRPr dirty="0"/>
          </a:p>
          <a:p>
            <a:pPr marL="338658" indent="-245527">
              <a:spcBef>
                <a:spcPts val="0"/>
              </a:spcBef>
              <a:buSzPts val="1300"/>
            </a:pPr>
            <a:r>
              <a:rPr lang="en" dirty="0"/>
              <a:t>A major challenge was to understand and parse the different data structures in which the trees/forest were outputted by the ensemble libraries.</a:t>
            </a:r>
            <a:endParaRPr dirty="0"/>
          </a:p>
        </p:txBody>
      </p:sp>
      <p:sp>
        <p:nvSpPr>
          <p:cNvPr id="273" name="Google Shape;273;p41"/>
          <p:cNvSpPr txBox="1">
            <a:spLocks noGrp="1"/>
          </p:cNvSpPr>
          <p:nvPr>
            <p:ph type="dt" idx="10"/>
          </p:nvPr>
        </p:nvSpPr>
        <p:spPr>
          <a:xfrm>
            <a:off x="609600" y="6356351"/>
            <a:ext cx="2844800" cy="365200"/>
          </a:xfrm>
          <a:prstGeom prst="rect">
            <a:avLst/>
          </a:prstGeom>
          <a:noFill/>
          <a:ln>
            <a:noFill/>
          </a:ln>
        </p:spPr>
        <p:txBody>
          <a:bodyPr spcFirstLastPara="1" vert="horz" wrap="square" lIns="91433" tIns="45700" rIns="91433" bIns="45700" rtlCol="0" anchor="ctr" anchorCtr="0">
            <a:noAutofit/>
          </a:bodyPr>
          <a:lstStyle/>
          <a:p>
            <a:r>
              <a:rPr lang="en"/>
              <a:t>September 6, 2024</a:t>
            </a:r>
            <a:endParaRPr/>
          </a:p>
        </p:txBody>
      </p:sp>
      <p:sp>
        <p:nvSpPr>
          <p:cNvPr id="274" name="Google Shape;274;p41"/>
          <p:cNvSpPr txBox="1">
            <a:spLocks noGrp="1"/>
          </p:cNvSpPr>
          <p:nvPr>
            <p:ph type="sldNum" idx="12"/>
          </p:nvPr>
        </p:nvSpPr>
        <p:spPr>
          <a:xfrm>
            <a:off x="4673600" y="6356351"/>
            <a:ext cx="2844800" cy="365200"/>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a:pPr/>
              <a:t>19</a:t>
            </a:fld>
            <a:endParaRPr/>
          </a:p>
        </p:txBody>
      </p:sp>
      <p:sp>
        <p:nvSpPr>
          <p:cNvPr id="275" name="Google Shape;275;p41"/>
          <p:cNvSpPr txBox="1">
            <a:spLocks noGrp="1"/>
          </p:cNvSpPr>
          <p:nvPr>
            <p:ph type="title"/>
          </p:nvPr>
        </p:nvSpPr>
        <p:spPr>
          <a:xfrm>
            <a:off x="643467" y="126371"/>
            <a:ext cx="10972800" cy="607600"/>
          </a:xfrm>
          <a:prstGeom prst="rect">
            <a:avLst/>
          </a:prstGeom>
          <a:noFill/>
          <a:ln>
            <a:noFill/>
          </a:ln>
        </p:spPr>
        <p:txBody>
          <a:bodyPr spcFirstLastPara="1" vert="horz" wrap="square" lIns="91433" tIns="45700" rIns="91433" bIns="45700" rtlCol="0" anchor="ctr" anchorCtr="0">
            <a:noAutofit/>
          </a:bodyPr>
          <a:lstStyle/>
          <a:p>
            <a:pPr>
              <a:buSzPts val="2700"/>
            </a:pPr>
            <a:r>
              <a:rPr lang="en" b="1" dirty="0">
                <a:latin typeface="Calibri"/>
                <a:ea typeface="Calibri"/>
                <a:cs typeface="Calibri"/>
                <a:sym typeface="Calibri"/>
              </a:rPr>
              <a:t>1 .Rule Extraction from Ensembles</a:t>
            </a:r>
            <a:endParaRPr dirty="0"/>
          </a:p>
        </p:txBody>
      </p:sp>
    </p:spTree>
    <p:extLst>
      <p:ext uri="{BB962C8B-B14F-4D97-AF65-F5344CB8AC3E}">
        <p14:creationId xmlns:p14="http://schemas.microsoft.com/office/powerpoint/2010/main" val="1158044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A062-07EC-4BE8-95A7-82160D326EE0}"/>
              </a:ext>
            </a:extLst>
          </p:cNvPr>
          <p:cNvSpPr>
            <a:spLocks noGrp="1"/>
          </p:cNvSpPr>
          <p:nvPr>
            <p:ph type="title"/>
          </p:nvPr>
        </p:nvSpPr>
        <p:spPr>
          <a:xfrm>
            <a:off x="609600" y="576071"/>
            <a:ext cx="10515600" cy="1114617"/>
          </a:xfrm>
        </p:spPr>
        <p:txBody>
          <a:bodyPr/>
          <a:lstStyle/>
          <a:p>
            <a:r>
              <a:rPr lang="en-US" dirty="0"/>
              <a:t>Overview</a:t>
            </a:r>
          </a:p>
        </p:txBody>
      </p:sp>
      <p:sp>
        <p:nvSpPr>
          <p:cNvPr id="3" name="Content Placeholder 2">
            <a:extLst>
              <a:ext uri="{FF2B5EF4-FFF2-40B4-BE49-F238E27FC236}">
                <a16:creationId xmlns:a16="http://schemas.microsoft.com/office/drawing/2014/main" id="{7554FFDF-3915-48EA-9D43-72D82C9836F7}"/>
              </a:ext>
            </a:extLst>
          </p:cNvPr>
          <p:cNvSpPr>
            <a:spLocks noGrp="1"/>
          </p:cNvSpPr>
          <p:nvPr>
            <p:ph idx="1"/>
          </p:nvPr>
        </p:nvSpPr>
        <p:spPr>
          <a:xfrm>
            <a:off x="381000" y="886120"/>
            <a:ext cx="10972800" cy="5845509"/>
          </a:xfrm>
        </p:spPr>
        <p:txBody>
          <a:bodyPr>
            <a:normAutofit/>
          </a:bodyPr>
          <a:lstStyle/>
          <a:p>
            <a:pPr marL="1371600" lvl="3" indent="0">
              <a:buNone/>
            </a:pPr>
            <a:endParaRPr lang="en-US" sz="2400" dirty="0"/>
          </a:p>
          <a:p>
            <a:pPr marL="1371600" lvl="3" indent="0">
              <a:buNone/>
            </a:pPr>
            <a:r>
              <a:rPr lang="en-US" sz="3400" dirty="0"/>
              <a:t>1. Problem Statement</a:t>
            </a:r>
          </a:p>
          <a:p>
            <a:pPr marL="1371600" lvl="3" indent="0">
              <a:buNone/>
            </a:pPr>
            <a:r>
              <a:rPr lang="en-US" sz="3400" dirty="0"/>
              <a:t>2. Introduction</a:t>
            </a:r>
          </a:p>
          <a:p>
            <a:pPr marL="1371600" lvl="3" indent="0">
              <a:buNone/>
            </a:pPr>
            <a:r>
              <a:rPr lang="en-US" sz="3400" dirty="0"/>
              <a:t>3. Objectives</a:t>
            </a:r>
          </a:p>
          <a:p>
            <a:pPr marL="1371600" lvl="3" indent="0">
              <a:buNone/>
            </a:pPr>
            <a:r>
              <a:rPr lang="en-US" sz="3400" dirty="0"/>
              <a:t>4. Terminology</a:t>
            </a:r>
          </a:p>
          <a:p>
            <a:pPr marL="1371600" lvl="3" indent="0">
              <a:buNone/>
            </a:pPr>
            <a:r>
              <a:rPr lang="en-US" sz="3400" dirty="0"/>
              <a:t>5. Methodology</a:t>
            </a:r>
          </a:p>
          <a:p>
            <a:pPr marL="1371600" lvl="3" indent="0">
              <a:buNone/>
            </a:pPr>
            <a:r>
              <a:rPr lang="en-US" sz="3400" dirty="0"/>
              <a:t>6. Demo</a:t>
            </a:r>
          </a:p>
          <a:p>
            <a:pPr marL="1371600" lvl="3" indent="0">
              <a:buNone/>
            </a:pPr>
            <a:r>
              <a:rPr lang="en-US" sz="3400" dirty="0"/>
              <a:t>7. Future Work</a:t>
            </a:r>
          </a:p>
          <a:p>
            <a:pPr marL="1371600" lvl="3" indent="0">
              <a:buNone/>
            </a:pPr>
            <a:r>
              <a:rPr lang="en-US" dirty="0"/>
              <a:t>											</a:t>
            </a:r>
          </a:p>
          <a:p>
            <a:pPr marL="1828800" lvl="4" indent="0">
              <a:buNone/>
            </a:pPr>
            <a:r>
              <a:rPr lang="en-US" sz="2400" dirty="0"/>
              <a:t>     </a:t>
            </a:r>
          </a:p>
          <a:p>
            <a:pPr marL="1371600" lvl="3" indent="0">
              <a:buNone/>
            </a:pPr>
            <a:endParaRPr lang="en-US" sz="2400" dirty="0"/>
          </a:p>
          <a:p>
            <a:pPr marL="1371600" lvl="3" indent="0">
              <a:buNone/>
            </a:pPr>
            <a:endParaRPr lang="en-US" sz="2400" dirty="0"/>
          </a:p>
          <a:p>
            <a:pPr marL="1371600" lvl="3" indent="0">
              <a:buNone/>
            </a:pPr>
            <a:endParaRPr lang="en-US" sz="2400" dirty="0"/>
          </a:p>
        </p:txBody>
      </p:sp>
      <p:sp>
        <p:nvSpPr>
          <p:cNvPr id="9" name="Slide Number Placeholder 8">
            <a:extLst>
              <a:ext uri="{FF2B5EF4-FFF2-40B4-BE49-F238E27FC236}">
                <a16:creationId xmlns:a16="http://schemas.microsoft.com/office/drawing/2014/main" id="{F96220C6-3A6B-4E62-A8E6-E29E1BB5CCA3}"/>
              </a:ext>
            </a:extLst>
          </p:cNvPr>
          <p:cNvSpPr>
            <a:spLocks noGrp="1"/>
          </p:cNvSpPr>
          <p:nvPr>
            <p:ph type="sldNum" sz="quarter" idx="12"/>
          </p:nvPr>
        </p:nvSpPr>
        <p:spPr/>
        <p:txBody>
          <a:bodyPr/>
          <a:lstStyle/>
          <a:p>
            <a:fld id="{F95058E6-B6E9-4B7D-9DDE-04196D2335F5}" type="slidenum">
              <a:rPr lang="en-US" smtClean="0"/>
              <a:t>2</a:t>
            </a:fld>
            <a:endParaRPr lang="en-US"/>
          </a:p>
        </p:txBody>
      </p:sp>
      <p:sp>
        <p:nvSpPr>
          <p:cNvPr id="8" name="Date Placeholder 7">
            <a:extLst>
              <a:ext uri="{FF2B5EF4-FFF2-40B4-BE49-F238E27FC236}">
                <a16:creationId xmlns:a16="http://schemas.microsoft.com/office/drawing/2014/main" id="{88AA1FCA-5342-49E8-9378-961F16567D14}"/>
              </a:ext>
            </a:extLst>
          </p:cNvPr>
          <p:cNvSpPr>
            <a:spLocks noGrp="1"/>
          </p:cNvSpPr>
          <p:nvPr>
            <p:ph type="dt" sz="half" idx="10"/>
          </p:nvPr>
        </p:nvSpPr>
        <p:spPr/>
        <p:txBody>
          <a:bodyPr/>
          <a:lstStyle/>
          <a:p>
            <a:r>
              <a:rPr lang="en-US" dirty="0"/>
              <a:t>September 5, 2024</a:t>
            </a:r>
          </a:p>
        </p:txBody>
      </p:sp>
      <p:sp>
        <p:nvSpPr>
          <p:cNvPr id="6" name="Title 5">
            <a:extLst>
              <a:ext uri="{FF2B5EF4-FFF2-40B4-BE49-F238E27FC236}">
                <a16:creationId xmlns:a16="http://schemas.microsoft.com/office/drawing/2014/main" id="{2F9FD600-0F15-469E-803A-8F62DB1C3290}"/>
              </a:ext>
            </a:extLst>
          </p:cNvPr>
          <p:cNvSpPr txBox="1">
            <a:spLocks/>
          </p:cNvSpPr>
          <p:nvPr/>
        </p:nvSpPr>
        <p:spPr>
          <a:xfrm>
            <a:off x="643467" y="126371"/>
            <a:ext cx="10972800" cy="6077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b="0" kern="1200">
                <a:solidFill>
                  <a:schemeClr val="bg1"/>
                </a:solidFill>
                <a:latin typeface="Microsoft PhagsPa" panose="020B0502040204020203" pitchFamily="34" charset="0"/>
                <a:ea typeface="+mj-ea"/>
                <a:cs typeface="+mj-cs"/>
              </a:defRPr>
            </a:lvl1pPr>
          </a:lstStyle>
          <a:p>
            <a:r>
              <a:rPr lang="en-US" b="1" dirty="0"/>
              <a:t>Overview</a:t>
            </a:r>
          </a:p>
        </p:txBody>
      </p:sp>
    </p:spTree>
    <p:extLst>
      <p:ext uri="{BB962C8B-B14F-4D97-AF65-F5344CB8AC3E}">
        <p14:creationId xmlns:p14="http://schemas.microsoft.com/office/powerpoint/2010/main" val="3691817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3"/>
          <p:cNvSpPr txBox="1">
            <a:spLocks noGrp="1"/>
          </p:cNvSpPr>
          <p:nvPr>
            <p:ph type="body" idx="1"/>
          </p:nvPr>
        </p:nvSpPr>
        <p:spPr>
          <a:xfrm>
            <a:off x="609600" y="988383"/>
            <a:ext cx="10972800" cy="5368000"/>
          </a:xfrm>
          <a:prstGeom prst="rect">
            <a:avLst/>
          </a:prstGeom>
          <a:noFill/>
          <a:ln>
            <a:noFill/>
          </a:ln>
        </p:spPr>
        <p:txBody>
          <a:bodyPr spcFirstLastPara="1" vert="horz" wrap="square" lIns="91433" tIns="45700" rIns="91433" bIns="45700" rtlCol="0" anchor="t" anchorCtr="0">
            <a:normAutofit/>
          </a:bodyPr>
          <a:lstStyle/>
          <a:p>
            <a:pPr marL="338658" indent="-338658">
              <a:spcBef>
                <a:spcPts val="0"/>
              </a:spcBef>
              <a:buSzPts val="2400"/>
            </a:pPr>
            <a:r>
              <a:rPr lang="en-US" dirty="0" err="1"/>
              <a:t>Xgboost’s</a:t>
            </a:r>
            <a:r>
              <a:rPr lang="en-US" dirty="0"/>
              <a:t> booster method allows us to display the decision trees in the following format.</a:t>
            </a:r>
          </a:p>
          <a:p>
            <a:pPr marL="338658" indent="-338658">
              <a:spcBef>
                <a:spcPts val="0"/>
              </a:spcBef>
              <a:buSzPts val="2400"/>
            </a:pPr>
            <a:r>
              <a:rPr lang="en-US" dirty="0"/>
              <a:t>The </a:t>
            </a:r>
            <a:r>
              <a:rPr lang="en-US" dirty="0" err="1"/>
              <a:t>dataframe</a:t>
            </a:r>
            <a:r>
              <a:rPr lang="en-US" dirty="0"/>
              <a:t> can then be parsed to trace back a leaf to the original root and thus create a complete rule.</a:t>
            </a:r>
            <a:endParaRPr dirty="0"/>
          </a:p>
          <a:p>
            <a:pPr marL="457189" lvl="1" indent="0">
              <a:spcBef>
                <a:spcPts val="533"/>
              </a:spcBef>
              <a:buSzPts val="2100"/>
              <a:buNone/>
            </a:pPr>
            <a:endParaRPr dirty="0"/>
          </a:p>
          <a:p>
            <a:pPr marL="457189" lvl="1" indent="0">
              <a:spcBef>
                <a:spcPts val="800"/>
              </a:spcBef>
              <a:buSzPts val="3000"/>
              <a:buNone/>
            </a:pPr>
            <a:endParaRPr sz="4000" dirty="0"/>
          </a:p>
        </p:txBody>
      </p:sp>
      <p:sp>
        <p:nvSpPr>
          <p:cNvPr id="290" name="Google Shape;290;p43"/>
          <p:cNvSpPr txBox="1">
            <a:spLocks noGrp="1"/>
          </p:cNvSpPr>
          <p:nvPr>
            <p:ph type="dt" idx="10"/>
          </p:nvPr>
        </p:nvSpPr>
        <p:spPr>
          <a:xfrm>
            <a:off x="609600" y="6356351"/>
            <a:ext cx="2844800" cy="365200"/>
          </a:xfrm>
          <a:prstGeom prst="rect">
            <a:avLst/>
          </a:prstGeom>
          <a:noFill/>
          <a:ln>
            <a:noFill/>
          </a:ln>
        </p:spPr>
        <p:txBody>
          <a:bodyPr spcFirstLastPara="1" vert="horz" wrap="square" lIns="91433" tIns="45700" rIns="91433" bIns="45700" rtlCol="0" anchor="ctr" anchorCtr="0">
            <a:noAutofit/>
          </a:bodyPr>
          <a:lstStyle/>
          <a:p>
            <a:r>
              <a:rPr lang="en"/>
              <a:t>September 6, 2024</a:t>
            </a:r>
            <a:endParaRPr/>
          </a:p>
        </p:txBody>
      </p:sp>
      <p:sp>
        <p:nvSpPr>
          <p:cNvPr id="291" name="Google Shape;291;p43"/>
          <p:cNvSpPr txBox="1">
            <a:spLocks noGrp="1"/>
          </p:cNvSpPr>
          <p:nvPr>
            <p:ph type="sldNum" idx="12"/>
          </p:nvPr>
        </p:nvSpPr>
        <p:spPr>
          <a:xfrm>
            <a:off x="4673600" y="6356351"/>
            <a:ext cx="2844800" cy="365200"/>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a:pPr/>
              <a:t>20</a:t>
            </a:fld>
            <a:endParaRPr/>
          </a:p>
        </p:txBody>
      </p:sp>
      <p:sp>
        <p:nvSpPr>
          <p:cNvPr id="292" name="Google Shape;292;p43"/>
          <p:cNvSpPr txBox="1">
            <a:spLocks noGrp="1"/>
          </p:cNvSpPr>
          <p:nvPr>
            <p:ph type="title"/>
          </p:nvPr>
        </p:nvSpPr>
        <p:spPr>
          <a:xfrm>
            <a:off x="643467" y="126371"/>
            <a:ext cx="10972800" cy="607600"/>
          </a:xfrm>
          <a:prstGeom prst="rect">
            <a:avLst/>
          </a:prstGeom>
          <a:noFill/>
          <a:ln>
            <a:noFill/>
          </a:ln>
        </p:spPr>
        <p:txBody>
          <a:bodyPr spcFirstLastPara="1" vert="horz" wrap="square" lIns="91433" tIns="45700" rIns="91433" bIns="45700" rtlCol="0" anchor="ctr" anchorCtr="0">
            <a:noAutofit/>
          </a:bodyPr>
          <a:lstStyle/>
          <a:p>
            <a:pPr>
              <a:buSzPts val="2700"/>
            </a:pPr>
            <a:r>
              <a:rPr lang="en" b="1" dirty="0">
                <a:latin typeface="Calibri"/>
                <a:ea typeface="Calibri"/>
                <a:cs typeface="Calibri"/>
                <a:sym typeface="Calibri"/>
              </a:rPr>
              <a:t>1. Rule Extraction from Ensembles : XGBoost</a:t>
            </a:r>
            <a:endParaRPr dirty="0"/>
          </a:p>
        </p:txBody>
      </p:sp>
      <p:pic>
        <p:nvPicPr>
          <p:cNvPr id="3" name="Picture 2">
            <a:extLst>
              <a:ext uri="{FF2B5EF4-FFF2-40B4-BE49-F238E27FC236}">
                <a16:creationId xmlns:a16="http://schemas.microsoft.com/office/drawing/2014/main" id="{0D18CE7E-046B-48C1-AE77-8B2D477408EA}"/>
              </a:ext>
            </a:extLst>
          </p:cNvPr>
          <p:cNvPicPr>
            <a:picLocks noChangeAspect="1"/>
          </p:cNvPicPr>
          <p:nvPr/>
        </p:nvPicPr>
        <p:blipFill>
          <a:blip r:embed="rId3"/>
          <a:stretch>
            <a:fillRect/>
          </a:stretch>
        </p:blipFill>
        <p:spPr>
          <a:xfrm>
            <a:off x="2632668" y="3181740"/>
            <a:ext cx="7269982" cy="317464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2"/>
          <p:cNvSpPr txBox="1">
            <a:spLocks noGrp="1"/>
          </p:cNvSpPr>
          <p:nvPr>
            <p:ph type="body" idx="1"/>
          </p:nvPr>
        </p:nvSpPr>
        <p:spPr>
          <a:xfrm>
            <a:off x="609600" y="988383"/>
            <a:ext cx="10972800" cy="5367967"/>
          </a:xfrm>
          <a:prstGeom prst="rect">
            <a:avLst/>
          </a:prstGeom>
          <a:noFill/>
          <a:ln>
            <a:noFill/>
          </a:ln>
        </p:spPr>
        <p:txBody>
          <a:bodyPr spcFirstLastPara="1" vert="horz" wrap="square" lIns="91433" tIns="45700" rIns="91433" bIns="45700" rtlCol="0" anchor="t" anchorCtr="0">
            <a:normAutofit/>
          </a:bodyPr>
          <a:lstStyle/>
          <a:p>
            <a:pPr marL="338658" indent="-338658">
              <a:spcBef>
                <a:spcPts val="0"/>
              </a:spcBef>
              <a:buSzPts val="2400"/>
            </a:pPr>
            <a:r>
              <a:rPr lang="en" dirty="0"/>
              <a:t>Lgbm gives an output of nested dictionaries for each tree.</a:t>
            </a:r>
          </a:p>
          <a:p>
            <a:pPr marL="338658" indent="-338658">
              <a:spcBef>
                <a:spcPts val="0"/>
              </a:spcBef>
              <a:buSzPts val="2400"/>
            </a:pPr>
            <a:r>
              <a:rPr lang="en" dirty="0"/>
              <a:t>We recursively checked the nested dictionaries in a </a:t>
            </a:r>
            <a:r>
              <a:rPr lang="en" b="1" dirty="0"/>
              <a:t>Depth First Search </a:t>
            </a:r>
            <a:r>
              <a:rPr lang="en" dirty="0"/>
              <a:t>manner, keeping track of </a:t>
            </a:r>
            <a:r>
              <a:rPr lang="en" b="1" dirty="0"/>
              <a:t>features, split values</a:t>
            </a:r>
            <a:r>
              <a:rPr lang="en" dirty="0"/>
              <a:t> and </a:t>
            </a:r>
            <a:r>
              <a:rPr lang="en" b="1" dirty="0"/>
              <a:t>left /right children</a:t>
            </a:r>
            <a:r>
              <a:rPr lang="en" dirty="0"/>
              <a:t>.</a:t>
            </a:r>
            <a:endParaRPr dirty="0"/>
          </a:p>
          <a:p>
            <a:pPr marL="457189" lvl="1" indent="0">
              <a:spcBef>
                <a:spcPts val="533"/>
              </a:spcBef>
              <a:buSzPts val="2100"/>
              <a:buNone/>
            </a:pPr>
            <a:endParaRPr dirty="0"/>
          </a:p>
          <a:p>
            <a:pPr marL="457189" lvl="1" indent="0">
              <a:spcBef>
                <a:spcPts val="800"/>
              </a:spcBef>
              <a:buSzPts val="3000"/>
              <a:buNone/>
            </a:pPr>
            <a:endParaRPr sz="4000" dirty="0"/>
          </a:p>
        </p:txBody>
      </p:sp>
      <p:sp>
        <p:nvSpPr>
          <p:cNvPr id="281" name="Google Shape;281;p42"/>
          <p:cNvSpPr txBox="1">
            <a:spLocks noGrp="1"/>
          </p:cNvSpPr>
          <p:nvPr>
            <p:ph type="dt" idx="10"/>
          </p:nvPr>
        </p:nvSpPr>
        <p:spPr>
          <a:xfrm>
            <a:off x="609600" y="6356351"/>
            <a:ext cx="2844800" cy="365125"/>
          </a:xfrm>
          <a:prstGeom prst="rect">
            <a:avLst/>
          </a:prstGeom>
          <a:noFill/>
          <a:ln>
            <a:noFill/>
          </a:ln>
        </p:spPr>
        <p:txBody>
          <a:bodyPr spcFirstLastPara="1" vert="horz" wrap="square" lIns="91433" tIns="45700" rIns="91433" bIns="45700" rtlCol="0" anchor="ctr" anchorCtr="0">
            <a:noAutofit/>
          </a:bodyPr>
          <a:lstStyle/>
          <a:p>
            <a:r>
              <a:rPr lang="en"/>
              <a:t>September 6, 2024</a:t>
            </a:r>
            <a:endParaRPr/>
          </a:p>
        </p:txBody>
      </p:sp>
      <p:sp>
        <p:nvSpPr>
          <p:cNvPr id="282" name="Google Shape;282;p42"/>
          <p:cNvSpPr txBox="1">
            <a:spLocks noGrp="1"/>
          </p:cNvSpPr>
          <p:nvPr>
            <p:ph type="sldNum" idx="12"/>
          </p:nvPr>
        </p:nvSpPr>
        <p:spPr>
          <a:xfrm>
            <a:off x="4673600" y="6356351"/>
            <a:ext cx="2844800" cy="365125"/>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a:pPr/>
              <a:t>21</a:t>
            </a:fld>
            <a:endParaRPr/>
          </a:p>
        </p:txBody>
      </p:sp>
      <p:sp>
        <p:nvSpPr>
          <p:cNvPr id="283" name="Google Shape;283;p42"/>
          <p:cNvSpPr txBox="1">
            <a:spLocks noGrp="1"/>
          </p:cNvSpPr>
          <p:nvPr>
            <p:ph type="title"/>
          </p:nvPr>
        </p:nvSpPr>
        <p:spPr>
          <a:xfrm>
            <a:off x="643467" y="126371"/>
            <a:ext cx="10972800" cy="607723"/>
          </a:xfrm>
          <a:prstGeom prst="rect">
            <a:avLst/>
          </a:prstGeom>
          <a:noFill/>
          <a:ln>
            <a:noFill/>
          </a:ln>
        </p:spPr>
        <p:txBody>
          <a:bodyPr spcFirstLastPara="1" vert="horz" wrap="square" lIns="91433" tIns="45700" rIns="91433" bIns="45700" rtlCol="0" anchor="ctr" anchorCtr="0">
            <a:noAutofit/>
          </a:bodyPr>
          <a:lstStyle/>
          <a:p>
            <a:pPr>
              <a:buSzPts val="2700"/>
            </a:pPr>
            <a:r>
              <a:rPr lang="en" b="1" dirty="0">
                <a:latin typeface="Calibri"/>
                <a:ea typeface="Calibri"/>
                <a:cs typeface="Calibri"/>
                <a:sym typeface="Calibri"/>
              </a:rPr>
              <a:t>1. Rule Extraction from Ensembles : LightGBM</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4"/>
          <p:cNvSpPr txBox="1">
            <a:spLocks noGrp="1"/>
          </p:cNvSpPr>
          <p:nvPr>
            <p:ph type="body" idx="1"/>
          </p:nvPr>
        </p:nvSpPr>
        <p:spPr>
          <a:xfrm>
            <a:off x="609600" y="988383"/>
            <a:ext cx="10972800" cy="5368000"/>
          </a:xfrm>
          <a:prstGeom prst="rect">
            <a:avLst/>
          </a:prstGeom>
          <a:noFill/>
          <a:ln>
            <a:noFill/>
          </a:ln>
        </p:spPr>
        <p:txBody>
          <a:bodyPr spcFirstLastPara="1" vert="horz" wrap="square" lIns="91433" tIns="45700" rIns="91433" bIns="45700" rtlCol="0" anchor="t" anchorCtr="0">
            <a:normAutofit/>
          </a:bodyPr>
          <a:lstStyle/>
          <a:p>
            <a:pPr marL="338658" indent="-338658">
              <a:spcBef>
                <a:spcPts val="0"/>
              </a:spcBef>
              <a:buSzPts val="2400"/>
            </a:pPr>
            <a:r>
              <a:rPr lang="en-US" dirty="0"/>
              <a:t>The code for extracting these rules was available online.</a:t>
            </a:r>
          </a:p>
          <a:p>
            <a:pPr marL="338658" indent="-338658">
              <a:spcBef>
                <a:spcPts val="0"/>
              </a:spcBef>
              <a:buSzPts val="2400"/>
            </a:pPr>
            <a:r>
              <a:rPr lang="en-US" dirty="0"/>
              <a:t>The sci kit learn library has a </a:t>
            </a:r>
            <a:r>
              <a:rPr lang="en-US" dirty="0" err="1"/>
              <a:t>skelarn.tree</a:t>
            </a:r>
            <a:r>
              <a:rPr lang="en-US" dirty="0"/>
              <a:t>_ method that outputs the complete tree in a specific text format.</a:t>
            </a:r>
          </a:p>
          <a:p>
            <a:pPr marL="338658" indent="-338658">
              <a:spcBef>
                <a:spcPts val="0"/>
              </a:spcBef>
              <a:buSzPts val="2400"/>
            </a:pPr>
            <a:r>
              <a:rPr lang="en-US" dirty="0"/>
              <a:t>All we needed to do was parse the text and get rules from each tree.</a:t>
            </a:r>
            <a:endParaRPr dirty="0"/>
          </a:p>
          <a:p>
            <a:pPr marL="457189" lvl="1" indent="0">
              <a:spcBef>
                <a:spcPts val="533"/>
              </a:spcBef>
              <a:buSzPts val="2100"/>
              <a:buNone/>
            </a:pPr>
            <a:endParaRPr dirty="0"/>
          </a:p>
          <a:p>
            <a:pPr marL="457189" lvl="1" indent="0">
              <a:spcBef>
                <a:spcPts val="800"/>
              </a:spcBef>
              <a:buSzPts val="3000"/>
              <a:buNone/>
            </a:pPr>
            <a:endParaRPr sz="4000" dirty="0"/>
          </a:p>
        </p:txBody>
      </p:sp>
      <p:sp>
        <p:nvSpPr>
          <p:cNvPr id="299" name="Google Shape;299;p44"/>
          <p:cNvSpPr txBox="1">
            <a:spLocks noGrp="1"/>
          </p:cNvSpPr>
          <p:nvPr>
            <p:ph type="dt" idx="10"/>
          </p:nvPr>
        </p:nvSpPr>
        <p:spPr>
          <a:xfrm>
            <a:off x="609600" y="6356351"/>
            <a:ext cx="2844800" cy="365200"/>
          </a:xfrm>
          <a:prstGeom prst="rect">
            <a:avLst/>
          </a:prstGeom>
          <a:noFill/>
          <a:ln>
            <a:noFill/>
          </a:ln>
        </p:spPr>
        <p:txBody>
          <a:bodyPr spcFirstLastPara="1" vert="horz" wrap="square" lIns="91433" tIns="45700" rIns="91433" bIns="45700" rtlCol="0" anchor="ctr" anchorCtr="0">
            <a:noAutofit/>
          </a:bodyPr>
          <a:lstStyle/>
          <a:p>
            <a:r>
              <a:rPr lang="en"/>
              <a:t>September 6, 2024</a:t>
            </a:r>
            <a:endParaRPr/>
          </a:p>
        </p:txBody>
      </p:sp>
      <p:sp>
        <p:nvSpPr>
          <p:cNvPr id="300" name="Google Shape;300;p44"/>
          <p:cNvSpPr txBox="1">
            <a:spLocks noGrp="1"/>
          </p:cNvSpPr>
          <p:nvPr>
            <p:ph type="sldNum" idx="12"/>
          </p:nvPr>
        </p:nvSpPr>
        <p:spPr>
          <a:xfrm>
            <a:off x="4673600" y="6356351"/>
            <a:ext cx="2844800" cy="365200"/>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a:pPr/>
              <a:t>22</a:t>
            </a:fld>
            <a:endParaRPr/>
          </a:p>
        </p:txBody>
      </p:sp>
      <p:sp>
        <p:nvSpPr>
          <p:cNvPr id="301" name="Google Shape;301;p44"/>
          <p:cNvSpPr txBox="1">
            <a:spLocks noGrp="1"/>
          </p:cNvSpPr>
          <p:nvPr>
            <p:ph type="title"/>
          </p:nvPr>
        </p:nvSpPr>
        <p:spPr>
          <a:xfrm>
            <a:off x="643467" y="126371"/>
            <a:ext cx="10972800" cy="607600"/>
          </a:xfrm>
          <a:prstGeom prst="rect">
            <a:avLst/>
          </a:prstGeom>
          <a:noFill/>
          <a:ln>
            <a:noFill/>
          </a:ln>
        </p:spPr>
        <p:txBody>
          <a:bodyPr spcFirstLastPara="1" vert="horz" wrap="square" lIns="91433" tIns="45700" rIns="91433" bIns="45700" rtlCol="0" anchor="ctr" anchorCtr="0">
            <a:noAutofit/>
          </a:bodyPr>
          <a:lstStyle/>
          <a:p>
            <a:pPr>
              <a:buSzPts val="2700"/>
            </a:pPr>
            <a:r>
              <a:rPr lang="en" b="1" dirty="0">
                <a:latin typeface="Calibri"/>
                <a:ea typeface="Calibri"/>
                <a:cs typeface="Calibri"/>
                <a:sym typeface="Calibri"/>
              </a:rPr>
              <a:t>1. Rule Extraction from Ensembles:  RandomForest</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5"/>
          <p:cNvSpPr txBox="1">
            <a:spLocks noGrp="1"/>
          </p:cNvSpPr>
          <p:nvPr>
            <p:ph type="body" idx="1"/>
          </p:nvPr>
        </p:nvSpPr>
        <p:spPr>
          <a:xfrm>
            <a:off x="609600" y="988384"/>
            <a:ext cx="10972800" cy="4986353"/>
          </a:xfrm>
          <a:prstGeom prst="rect">
            <a:avLst/>
          </a:prstGeom>
          <a:noFill/>
          <a:ln>
            <a:noFill/>
          </a:ln>
        </p:spPr>
        <p:txBody>
          <a:bodyPr spcFirstLastPara="1" vert="horz" wrap="square" lIns="91433" tIns="45700" rIns="91433" bIns="45700" rtlCol="0" anchor="t" anchorCtr="0">
            <a:normAutofit/>
          </a:bodyPr>
          <a:lstStyle/>
          <a:p>
            <a:pPr>
              <a:spcBef>
                <a:spcPts val="0"/>
              </a:spcBef>
              <a:buSzPct val="100000"/>
            </a:pPr>
            <a:r>
              <a:rPr lang="en" sz="2800" dirty="0"/>
              <a:t>For each leaf in all of the ensemble forest, check which data points from the train dataset pass the rules corresponding to that leaf.</a:t>
            </a:r>
          </a:p>
          <a:p>
            <a:pPr>
              <a:spcBef>
                <a:spcPts val="0"/>
              </a:spcBef>
              <a:buSzPct val="100000"/>
            </a:pPr>
            <a:r>
              <a:rPr lang="en" sz="2800" dirty="0"/>
              <a:t>This is helpful in getting a sense of which data points are similar in their features.</a:t>
            </a:r>
          </a:p>
          <a:p>
            <a:pPr>
              <a:spcBef>
                <a:spcPts val="0"/>
              </a:spcBef>
              <a:buSzPct val="100000"/>
            </a:pPr>
            <a:endParaRPr sz="2400" dirty="0"/>
          </a:p>
          <a:p>
            <a:pPr>
              <a:spcBef>
                <a:spcPts val="0"/>
              </a:spcBef>
              <a:buSzPct val="100000"/>
            </a:pPr>
            <a:endParaRPr sz="2400" dirty="0"/>
          </a:p>
          <a:p>
            <a:pPr marL="338658" indent="-135463">
              <a:spcBef>
                <a:spcPts val="667"/>
              </a:spcBef>
              <a:buSzPts val="2400"/>
              <a:buNone/>
            </a:pPr>
            <a:endParaRPr dirty="0"/>
          </a:p>
          <a:p>
            <a:pPr marL="338658" indent="-135463">
              <a:spcBef>
                <a:spcPts val="667"/>
              </a:spcBef>
              <a:buSzPts val="2400"/>
              <a:buNone/>
            </a:pPr>
            <a:endParaRPr dirty="0"/>
          </a:p>
        </p:txBody>
      </p:sp>
      <p:sp>
        <p:nvSpPr>
          <p:cNvPr id="308" name="Google Shape;308;p45"/>
          <p:cNvSpPr txBox="1">
            <a:spLocks noGrp="1"/>
          </p:cNvSpPr>
          <p:nvPr>
            <p:ph type="dt" idx="10"/>
          </p:nvPr>
        </p:nvSpPr>
        <p:spPr>
          <a:xfrm>
            <a:off x="609600" y="6356351"/>
            <a:ext cx="2844800" cy="365125"/>
          </a:xfrm>
          <a:prstGeom prst="rect">
            <a:avLst/>
          </a:prstGeom>
          <a:noFill/>
          <a:ln>
            <a:noFill/>
          </a:ln>
        </p:spPr>
        <p:txBody>
          <a:bodyPr spcFirstLastPara="1" vert="horz" wrap="square" lIns="91433" tIns="45700" rIns="91433" bIns="45700" rtlCol="0" anchor="ctr" anchorCtr="0">
            <a:noAutofit/>
          </a:bodyPr>
          <a:lstStyle/>
          <a:p>
            <a:r>
              <a:rPr lang="en"/>
              <a:t>September 6, 2024</a:t>
            </a:r>
            <a:endParaRPr/>
          </a:p>
        </p:txBody>
      </p:sp>
      <p:sp>
        <p:nvSpPr>
          <p:cNvPr id="309" name="Google Shape;309;p45"/>
          <p:cNvSpPr txBox="1">
            <a:spLocks noGrp="1"/>
          </p:cNvSpPr>
          <p:nvPr>
            <p:ph type="sldNum" idx="12"/>
          </p:nvPr>
        </p:nvSpPr>
        <p:spPr>
          <a:xfrm>
            <a:off x="4673600" y="6356351"/>
            <a:ext cx="2844800" cy="365125"/>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a:pPr/>
              <a:t>23</a:t>
            </a:fld>
            <a:endParaRPr/>
          </a:p>
        </p:txBody>
      </p:sp>
      <p:sp>
        <p:nvSpPr>
          <p:cNvPr id="310" name="Google Shape;310;p45"/>
          <p:cNvSpPr txBox="1">
            <a:spLocks noGrp="1"/>
          </p:cNvSpPr>
          <p:nvPr>
            <p:ph type="title"/>
          </p:nvPr>
        </p:nvSpPr>
        <p:spPr>
          <a:xfrm>
            <a:off x="643467" y="126371"/>
            <a:ext cx="10972800" cy="607723"/>
          </a:xfrm>
          <a:prstGeom prst="rect">
            <a:avLst/>
          </a:prstGeom>
          <a:noFill/>
          <a:ln>
            <a:noFill/>
          </a:ln>
        </p:spPr>
        <p:txBody>
          <a:bodyPr spcFirstLastPara="1" vert="horz" wrap="square" lIns="91433" tIns="45700" rIns="91433" bIns="45700" rtlCol="0" anchor="ctr" anchorCtr="0">
            <a:noAutofit/>
          </a:bodyPr>
          <a:lstStyle/>
          <a:p>
            <a:pPr>
              <a:buSzPts val="2700"/>
            </a:pPr>
            <a:r>
              <a:rPr lang="en" b="1" dirty="0"/>
              <a:t>2. Finding Neighborhoods</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6"/>
          <p:cNvSpPr txBox="1">
            <a:spLocks noGrp="1"/>
          </p:cNvSpPr>
          <p:nvPr>
            <p:ph type="body" idx="1"/>
          </p:nvPr>
        </p:nvSpPr>
        <p:spPr>
          <a:xfrm>
            <a:off x="609600" y="988383"/>
            <a:ext cx="10972800" cy="4986400"/>
          </a:xfrm>
          <a:prstGeom prst="rect">
            <a:avLst/>
          </a:prstGeom>
          <a:noFill/>
          <a:ln>
            <a:noFill/>
          </a:ln>
        </p:spPr>
        <p:txBody>
          <a:bodyPr spcFirstLastPara="1" vert="horz" wrap="square" lIns="91433" tIns="45700" rIns="91433" bIns="45700" rtlCol="0" anchor="t" anchorCtr="0">
            <a:normAutofit/>
          </a:bodyPr>
          <a:lstStyle/>
          <a:p>
            <a:pPr>
              <a:spcBef>
                <a:spcPts val="0"/>
              </a:spcBef>
              <a:buSzPct val="100000"/>
            </a:pPr>
            <a:r>
              <a:rPr lang="en-US" dirty="0"/>
              <a:t>Based on neighborhood data, the original rule is modified by bounding features with min and max values from the data points.</a:t>
            </a:r>
          </a:p>
          <a:p>
            <a:pPr>
              <a:spcBef>
                <a:spcPts val="0"/>
              </a:spcBef>
              <a:buSzPct val="100000"/>
            </a:pPr>
            <a:r>
              <a:rPr lang="en-US" dirty="0"/>
              <a:t>This ensures that the updated rules better reflect the actual data distribution</a:t>
            </a:r>
          </a:p>
          <a:p>
            <a:pPr>
              <a:spcBef>
                <a:spcPts val="0"/>
              </a:spcBef>
              <a:buSzPct val="100000"/>
            </a:pPr>
            <a:endParaRPr lang="en-US" dirty="0"/>
          </a:p>
          <a:p>
            <a:pPr marL="186262" indent="0">
              <a:spcBef>
                <a:spcPts val="0"/>
              </a:spcBef>
              <a:buSzPct val="100000"/>
              <a:buNone/>
            </a:pPr>
            <a:r>
              <a:rPr lang="en-US" dirty="0"/>
              <a:t>Example</a:t>
            </a:r>
          </a:p>
          <a:p>
            <a:pPr marL="186262" indent="0">
              <a:spcBef>
                <a:spcPts val="0"/>
              </a:spcBef>
              <a:buNone/>
            </a:pPr>
            <a:r>
              <a:rPr lang="en-US" sz="2000" dirty="0" err="1"/>
              <a:t>OrderedDict</a:t>
            </a:r>
            <a:r>
              <a:rPr lang="en-US" sz="2000" dirty="0"/>
              <a:t>([('worst concave points', {'max': 0.1427, 'min': 0.0}), ('mean texture', {'max': 21.28, 'min': 9.71}), ('worst area', {'max': 932.7, 'min': 185.2}), ('perimeter error', {'max': 4.021, 'min': 0.757}), ('worst compactness', {'max': 0.3441, 'min': 0.02729})])</a:t>
            </a:r>
          </a:p>
          <a:p>
            <a:pPr>
              <a:spcBef>
                <a:spcPts val="0"/>
              </a:spcBef>
            </a:pPr>
            <a:endParaRPr lang="en-US" dirty="0"/>
          </a:p>
          <a:p>
            <a:pPr>
              <a:spcBef>
                <a:spcPts val="0"/>
              </a:spcBef>
            </a:pPr>
            <a:endParaRPr lang="en-US" dirty="0"/>
          </a:p>
          <a:p>
            <a:pPr>
              <a:spcBef>
                <a:spcPts val="0"/>
              </a:spcBef>
            </a:pPr>
            <a:endParaRPr lang="en-US" dirty="0"/>
          </a:p>
        </p:txBody>
      </p:sp>
      <p:sp>
        <p:nvSpPr>
          <p:cNvPr id="316" name="Google Shape;316;p46"/>
          <p:cNvSpPr txBox="1">
            <a:spLocks noGrp="1"/>
          </p:cNvSpPr>
          <p:nvPr>
            <p:ph type="dt" idx="10"/>
          </p:nvPr>
        </p:nvSpPr>
        <p:spPr>
          <a:xfrm>
            <a:off x="609600" y="6356351"/>
            <a:ext cx="2844800" cy="365200"/>
          </a:xfrm>
          <a:prstGeom prst="rect">
            <a:avLst/>
          </a:prstGeom>
          <a:noFill/>
          <a:ln>
            <a:noFill/>
          </a:ln>
        </p:spPr>
        <p:txBody>
          <a:bodyPr spcFirstLastPara="1" vert="horz" wrap="square" lIns="91433" tIns="45700" rIns="91433" bIns="45700" rtlCol="0" anchor="ctr" anchorCtr="0">
            <a:noAutofit/>
          </a:bodyPr>
          <a:lstStyle/>
          <a:p>
            <a:r>
              <a:rPr lang="en" dirty="0"/>
              <a:t>September 6, 2024</a:t>
            </a:r>
            <a:endParaRPr dirty="0"/>
          </a:p>
        </p:txBody>
      </p:sp>
      <p:sp>
        <p:nvSpPr>
          <p:cNvPr id="317" name="Google Shape;317;p46"/>
          <p:cNvSpPr txBox="1">
            <a:spLocks noGrp="1"/>
          </p:cNvSpPr>
          <p:nvPr>
            <p:ph type="sldNum" idx="12"/>
          </p:nvPr>
        </p:nvSpPr>
        <p:spPr>
          <a:xfrm>
            <a:off x="4673600" y="6356351"/>
            <a:ext cx="2844800" cy="365200"/>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a:pPr/>
              <a:t>24</a:t>
            </a:fld>
            <a:endParaRPr/>
          </a:p>
        </p:txBody>
      </p:sp>
      <p:sp>
        <p:nvSpPr>
          <p:cNvPr id="318" name="Google Shape;318;p46"/>
          <p:cNvSpPr txBox="1">
            <a:spLocks noGrp="1"/>
          </p:cNvSpPr>
          <p:nvPr>
            <p:ph type="title"/>
          </p:nvPr>
        </p:nvSpPr>
        <p:spPr>
          <a:xfrm>
            <a:off x="643467" y="126371"/>
            <a:ext cx="10972800" cy="607600"/>
          </a:xfrm>
          <a:prstGeom prst="rect">
            <a:avLst/>
          </a:prstGeom>
          <a:noFill/>
          <a:ln>
            <a:noFill/>
          </a:ln>
        </p:spPr>
        <p:txBody>
          <a:bodyPr spcFirstLastPara="1" vert="horz" wrap="square" lIns="91433" tIns="45700" rIns="91433" bIns="45700" rtlCol="0" anchor="ctr" anchorCtr="0">
            <a:noAutofit/>
          </a:bodyPr>
          <a:lstStyle/>
          <a:p>
            <a:pPr>
              <a:buSzPts val="2700"/>
            </a:pPr>
            <a:r>
              <a:rPr lang="en" b="1" dirty="0"/>
              <a:t>3. Updating rules based on the Neighborhood</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7"/>
          <p:cNvSpPr txBox="1">
            <a:spLocks noGrp="1"/>
          </p:cNvSpPr>
          <p:nvPr>
            <p:ph type="body" idx="1"/>
          </p:nvPr>
        </p:nvSpPr>
        <p:spPr>
          <a:xfrm>
            <a:off x="186432" y="988384"/>
            <a:ext cx="6951216" cy="5447927"/>
          </a:xfrm>
          <a:prstGeom prst="rect">
            <a:avLst/>
          </a:prstGeom>
          <a:noFill/>
          <a:ln>
            <a:noFill/>
          </a:ln>
        </p:spPr>
        <p:txBody>
          <a:bodyPr spcFirstLastPara="1" vert="horz" wrap="square" lIns="91433" tIns="45700" rIns="91433" bIns="45700" rtlCol="0" anchor="t" anchorCtr="0">
            <a:normAutofit/>
          </a:bodyPr>
          <a:lstStyle/>
          <a:p>
            <a:pPr marL="660395" indent="-457200">
              <a:spcBef>
                <a:spcPts val="0"/>
              </a:spcBef>
              <a:buSzPts val="2400"/>
            </a:pPr>
            <a:r>
              <a:rPr lang="en-US" dirty="0"/>
              <a:t>The higher the number the more important the feature in the classification procedure.</a:t>
            </a:r>
          </a:p>
          <a:p>
            <a:pPr marL="660395" indent="-457200">
              <a:spcBef>
                <a:spcPts val="0"/>
              </a:spcBef>
              <a:buSzPts val="2400"/>
            </a:pPr>
            <a:r>
              <a:rPr lang="en" dirty="0"/>
              <a:t>Some values are negative and indicate the importance of a feature for the negative class.</a:t>
            </a:r>
          </a:p>
          <a:p>
            <a:pPr marL="660395" indent="-457200">
              <a:spcBef>
                <a:spcPts val="0"/>
              </a:spcBef>
              <a:buSzPts val="2400"/>
            </a:pPr>
            <a:r>
              <a:rPr lang="en" dirty="0"/>
              <a:t>Therefore we take the mean absoulte value of original values as the final cnsideration.</a:t>
            </a:r>
          </a:p>
          <a:p>
            <a:pPr marL="660395" indent="-457200">
              <a:spcBef>
                <a:spcPts val="667"/>
              </a:spcBef>
              <a:buSzPts val="2400"/>
            </a:pPr>
            <a:endParaRPr dirty="0"/>
          </a:p>
          <a:p>
            <a:pPr marL="338658" indent="-135463">
              <a:spcBef>
                <a:spcPts val="667"/>
              </a:spcBef>
              <a:buSzPts val="2400"/>
              <a:buNone/>
            </a:pPr>
            <a:endParaRPr dirty="0"/>
          </a:p>
        </p:txBody>
      </p:sp>
      <p:sp>
        <p:nvSpPr>
          <p:cNvPr id="324" name="Google Shape;324;p47"/>
          <p:cNvSpPr txBox="1">
            <a:spLocks noGrp="1"/>
          </p:cNvSpPr>
          <p:nvPr>
            <p:ph type="dt" idx="10"/>
          </p:nvPr>
        </p:nvSpPr>
        <p:spPr>
          <a:xfrm>
            <a:off x="609600" y="6356351"/>
            <a:ext cx="2844800" cy="365125"/>
          </a:xfrm>
          <a:prstGeom prst="rect">
            <a:avLst/>
          </a:prstGeom>
          <a:noFill/>
          <a:ln>
            <a:noFill/>
          </a:ln>
        </p:spPr>
        <p:txBody>
          <a:bodyPr spcFirstLastPara="1" vert="horz" wrap="square" lIns="91433" tIns="45700" rIns="91433" bIns="45700" rtlCol="0" anchor="ctr" anchorCtr="0">
            <a:noAutofit/>
          </a:bodyPr>
          <a:lstStyle/>
          <a:p>
            <a:r>
              <a:rPr lang="en"/>
              <a:t>September 6, 2024</a:t>
            </a:r>
            <a:endParaRPr/>
          </a:p>
        </p:txBody>
      </p:sp>
      <p:sp>
        <p:nvSpPr>
          <p:cNvPr id="325" name="Google Shape;325;p47"/>
          <p:cNvSpPr txBox="1">
            <a:spLocks noGrp="1"/>
          </p:cNvSpPr>
          <p:nvPr>
            <p:ph type="sldNum" idx="12"/>
          </p:nvPr>
        </p:nvSpPr>
        <p:spPr>
          <a:xfrm>
            <a:off x="4673600" y="6356351"/>
            <a:ext cx="2844800" cy="365125"/>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a:pPr/>
              <a:t>25</a:t>
            </a:fld>
            <a:endParaRPr/>
          </a:p>
        </p:txBody>
      </p:sp>
      <p:sp>
        <p:nvSpPr>
          <p:cNvPr id="326" name="Google Shape;326;p47"/>
          <p:cNvSpPr txBox="1">
            <a:spLocks noGrp="1"/>
          </p:cNvSpPr>
          <p:nvPr>
            <p:ph type="title"/>
          </p:nvPr>
        </p:nvSpPr>
        <p:spPr>
          <a:xfrm>
            <a:off x="643467" y="126371"/>
            <a:ext cx="10972800" cy="607723"/>
          </a:xfrm>
          <a:prstGeom prst="rect">
            <a:avLst/>
          </a:prstGeom>
          <a:noFill/>
          <a:ln>
            <a:noFill/>
          </a:ln>
        </p:spPr>
        <p:txBody>
          <a:bodyPr spcFirstLastPara="1" vert="horz" wrap="square" lIns="91433" tIns="45700" rIns="91433" bIns="45700" rtlCol="0" anchor="ctr" anchorCtr="0">
            <a:noAutofit/>
          </a:bodyPr>
          <a:lstStyle/>
          <a:p>
            <a:pPr>
              <a:buSzPts val="2700"/>
            </a:pPr>
            <a:r>
              <a:rPr lang="en" b="1"/>
              <a:t>Calculating SHAP Importance Values</a:t>
            </a:r>
            <a:endParaRPr/>
          </a:p>
        </p:txBody>
      </p:sp>
      <p:pic>
        <p:nvPicPr>
          <p:cNvPr id="3" name="Picture 2">
            <a:extLst>
              <a:ext uri="{FF2B5EF4-FFF2-40B4-BE49-F238E27FC236}">
                <a16:creationId xmlns:a16="http://schemas.microsoft.com/office/drawing/2014/main" id="{95B9444C-FE20-4F3F-B7DD-D976296EEE4D}"/>
              </a:ext>
            </a:extLst>
          </p:cNvPr>
          <p:cNvPicPr>
            <a:picLocks noChangeAspect="1"/>
          </p:cNvPicPr>
          <p:nvPr/>
        </p:nvPicPr>
        <p:blipFill rotWithShape="1">
          <a:blip r:embed="rId3"/>
          <a:srcRect l="9972" b="49184"/>
          <a:stretch/>
        </p:blipFill>
        <p:spPr>
          <a:xfrm>
            <a:off x="7137647" y="1034992"/>
            <a:ext cx="4349968" cy="477988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8"/>
          <p:cNvSpPr txBox="1">
            <a:spLocks noGrp="1"/>
          </p:cNvSpPr>
          <p:nvPr>
            <p:ph type="body" idx="1"/>
          </p:nvPr>
        </p:nvSpPr>
        <p:spPr>
          <a:xfrm>
            <a:off x="609600" y="988384"/>
            <a:ext cx="10972800" cy="4986353"/>
          </a:xfrm>
          <a:prstGeom prst="rect">
            <a:avLst/>
          </a:prstGeom>
          <a:noFill/>
          <a:ln>
            <a:noFill/>
          </a:ln>
        </p:spPr>
        <p:txBody>
          <a:bodyPr spcFirstLastPara="1" vert="horz" wrap="square" lIns="91433" tIns="45700" rIns="91433" bIns="45700" rtlCol="0" anchor="t" anchorCtr="0">
            <a:normAutofit/>
          </a:bodyPr>
          <a:lstStyle/>
          <a:p>
            <a:pPr>
              <a:spcBef>
                <a:spcPts val="0"/>
              </a:spcBef>
            </a:pPr>
            <a:r>
              <a:rPr lang="en" dirty="0"/>
              <a:t>Based on a specific threshold, select only the features that pass a specfic threshold. (the threshold can be adjusted manually)</a:t>
            </a:r>
          </a:p>
          <a:p>
            <a:pPr>
              <a:spcBef>
                <a:spcPts val="0"/>
              </a:spcBef>
            </a:pPr>
            <a:endParaRPr lang="en" dirty="0"/>
          </a:p>
          <a:p>
            <a:pPr marL="186262" indent="0">
              <a:spcBef>
                <a:spcPts val="0"/>
              </a:spcBef>
              <a:buNone/>
            </a:pPr>
            <a:r>
              <a:rPr lang="en-US" sz="2200" b="1" dirty="0"/>
              <a:t>Original </a:t>
            </a:r>
            <a:r>
              <a:rPr lang="en-US" sz="2200" b="1" dirty="0" err="1"/>
              <a:t>Rule_dict</a:t>
            </a:r>
            <a:endParaRPr lang="en-US" sz="2200" b="1" dirty="0"/>
          </a:p>
          <a:p>
            <a:pPr marL="186262" indent="0">
              <a:spcBef>
                <a:spcPts val="0"/>
              </a:spcBef>
              <a:buNone/>
            </a:pPr>
            <a:r>
              <a:rPr lang="en-US" sz="2200" dirty="0" err="1"/>
              <a:t>OrderedDict</a:t>
            </a:r>
            <a:r>
              <a:rPr lang="en-US" sz="2200" dirty="0"/>
              <a:t>([('worst concave points', {'max': 0.1427, 'min': 0.0}), ('mean texture', {'max': 21.28, 'min': 9.71}), ('worst area', {'max': 932.7, 'min': 185.2}), ('perimeter error', {'max': 4.021, 'min': 0.757}), ('worst compactness', {'max': 0.3441, 'min': 0.02729})])</a:t>
            </a:r>
          </a:p>
          <a:p>
            <a:pPr>
              <a:spcBef>
                <a:spcPts val="0"/>
              </a:spcBef>
            </a:pPr>
            <a:endParaRPr lang="en-US" sz="2200" dirty="0"/>
          </a:p>
          <a:p>
            <a:pPr marL="186262" indent="0">
              <a:spcBef>
                <a:spcPts val="0"/>
              </a:spcBef>
              <a:buNone/>
            </a:pPr>
            <a:r>
              <a:rPr lang="en-US" sz="2200" b="1" dirty="0"/>
              <a:t>Modified after SHAP filtering</a:t>
            </a:r>
          </a:p>
          <a:p>
            <a:pPr marL="186262" indent="0">
              <a:spcBef>
                <a:spcPts val="0"/>
              </a:spcBef>
              <a:buNone/>
            </a:pPr>
            <a:r>
              <a:rPr lang="en-US" sz="2200" dirty="0" err="1"/>
              <a:t>OrderedDict</a:t>
            </a:r>
            <a:r>
              <a:rPr lang="en-US" sz="2200" dirty="0"/>
              <a:t>([('worst concave points', {'max': 0.1427, 'min': 0.0}), ('mean texture', {'max': 21.28, 'min': 9.71}), ('worst area', {'max': 932.7, 'min': 185.2})]</a:t>
            </a:r>
          </a:p>
          <a:p>
            <a:pPr>
              <a:spcBef>
                <a:spcPts val="0"/>
              </a:spcBef>
            </a:pPr>
            <a:endParaRPr sz="2200" dirty="0"/>
          </a:p>
          <a:p>
            <a:pPr marL="338658" indent="-135463">
              <a:spcBef>
                <a:spcPts val="667"/>
              </a:spcBef>
              <a:buSzPts val="2400"/>
              <a:buNone/>
            </a:pPr>
            <a:endParaRPr dirty="0"/>
          </a:p>
        </p:txBody>
      </p:sp>
      <p:sp>
        <p:nvSpPr>
          <p:cNvPr id="332" name="Google Shape;332;p48"/>
          <p:cNvSpPr txBox="1">
            <a:spLocks noGrp="1"/>
          </p:cNvSpPr>
          <p:nvPr>
            <p:ph type="dt" idx="10"/>
          </p:nvPr>
        </p:nvSpPr>
        <p:spPr>
          <a:xfrm>
            <a:off x="609600" y="6356351"/>
            <a:ext cx="2844800" cy="365125"/>
          </a:xfrm>
          <a:prstGeom prst="rect">
            <a:avLst/>
          </a:prstGeom>
          <a:noFill/>
          <a:ln>
            <a:noFill/>
          </a:ln>
        </p:spPr>
        <p:txBody>
          <a:bodyPr spcFirstLastPara="1" vert="horz" wrap="square" lIns="91433" tIns="45700" rIns="91433" bIns="45700" rtlCol="0" anchor="ctr" anchorCtr="0">
            <a:noAutofit/>
          </a:bodyPr>
          <a:lstStyle/>
          <a:p>
            <a:r>
              <a:rPr lang="en"/>
              <a:t>September 6, 2024</a:t>
            </a:r>
            <a:endParaRPr/>
          </a:p>
        </p:txBody>
      </p:sp>
      <p:sp>
        <p:nvSpPr>
          <p:cNvPr id="333" name="Google Shape;333;p48"/>
          <p:cNvSpPr txBox="1">
            <a:spLocks noGrp="1"/>
          </p:cNvSpPr>
          <p:nvPr>
            <p:ph type="sldNum" idx="12"/>
          </p:nvPr>
        </p:nvSpPr>
        <p:spPr>
          <a:xfrm>
            <a:off x="4673600" y="6356351"/>
            <a:ext cx="2844800" cy="365125"/>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a:pPr/>
              <a:t>26</a:t>
            </a:fld>
            <a:endParaRPr/>
          </a:p>
        </p:txBody>
      </p:sp>
      <p:sp>
        <p:nvSpPr>
          <p:cNvPr id="334" name="Google Shape;334;p48"/>
          <p:cNvSpPr txBox="1">
            <a:spLocks noGrp="1"/>
          </p:cNvSpPr>
          <p:nvPr>
            <p:ph type="title"/>
          </p:nvPr>
        </p:nvSpPr>
        <p:spPr>
          <a:xfrm>
            <a:off x="643467" y="126371"/>
            <a:ext cx="10972800" cy="607723"/>
          </a:xfrm>
          <a:prstGeom prst="rect">
            <a:avLst/>
          </a:prstGeom>
          <a:noFill/>
          <a:ln>
            <a:noFill/>
          </a:ln>
        </p:spPr>
        <p:txBody>
          <a:bodyPr spcFirstLastPara="1" vert="horz" wrap="square" lIns="91433" tIns="45700" rIns="91433" bIns="45700" rtlCol="0" anchor="ctr" anchorCtr="0">
            <a:noAutofit/>
          </a:bodyPr>
          <a:lstStyle/>
          <a:p>
            <a:pPr>
              <a:buSzPts val="2700"/>
            </a:pPr>
            <a:r>
              <a:rPr lang="en" b="1" dirty="0"/>
              <a:t>4. Updating Rules from SHAP Values</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0"/>
          <p:cNvSpPr txBox="1">
            <a:spLocks noGrp="1"/>
          </p:cNvSpPr>
          <p:nvPr>
            <p:ph type="dt" idx="10"/>
          </p:nvPr>
        </p:nvSpPr>
        <p:spPr>
          <a:xfrm>
            <a:off x="609600" y="6356351"/>
            <a:ext cx="2844800" cy="365200"/>
          </a:xfrm>
          <a:prstGeom prst="rect">
            <a:avLst/>
          </a:prstGeom>
          <a:noFill/>
          <a:ln>
            <a:noFill/>
          </a:ln>
        </p:spPr>
        <p:txBody>
          <a:bodyPr spcFirstLastPara="1" vert="horz" wrap="square" lIns="91433" tIns="45700" rIns="91433" bIns="45700" rtlCol="0" anchor="ctr" anchorCtr="0">
            <a:noAutofit/>
          </a:bodyPr>
          <a:lstStyle/>
          <a:p>
            <a:r>
              <a:rPr lang="en"/>
              <a:t>September 6, 2024</a:t>
            </a:r>
            <a:endParaRPr/>
          </a:p>
        </p:txBody>
      </p:sp>
      <p:sp>
        <p:nvSpPr>
          <p:cNvPr id="266" name="Google Shape;266;p40"/>
          <p:cNvSpPr txBox="1">
            <a:spLocks noGrp="1"/>
          </p:cNvSpPr>
          <p:nvPr>
            <p:ph type="sldNum" idx="12"/>
          </p:nvPr>
        </p:nvSpPr>
        <p:spPr>
          <a:xfrm>
            <a:off x="4673600" y="6356351"/>
            <a:ext cx="2844800" cy="365200"/>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a:pPr/>
              <a:t>27</a:t>
            </a:fld>
            <a:endParaRPr/>
          </a:p>
        </p:txBody>
      </p:sp>
      <p:sp>
        <p:nvSpPr>
          <p:cNvPr id="267" name="Google Shape;267;p40"/>
          <p:cNvSpPr txBox="1">
            <a:spLocks noGrp="1"/>
          </p:cNvSpPr>
          <p:nvPr>
            <p:ph type="ctrTitle"/>
          </p:nvPr>
        </p:nvSpPr>
        <p:spPr>
          <a:xfrm>
            <a:off x="886713" y="1916400"/>
            <a:ext cx="10363200" cy="3025200"/>
          </a:xfrm>
          <a:prstGeom prst="rect">
            <a:avLst/>
          </a:prstGeom>
          <a:noFill/>
          <a:ln>
            <a:noFill/>
          </a:ln>
        </p:spPr>
        <p:txBody>
          <a:bodyPr spcFirstLastPara="1" vert="horz" wrap="square" lIns="91433" tIns="45700" rIns="91433" bIns="45700" rtlCol="0" anchor="ctr" anchorCtr="0">
            <a:noAutofit/>
          </a:bodyPr>
          <a:lstStyle/>
          <a:p>
            <a:pPr>
              <a:lnSpc>
                <a:spcPct val="150000"/>
              </a:lnSpc>
            </a:pPr>
            <a:r>
              <a:rPr lang="en-US" sz="5400" b="1" dirty="0"/>
              <a:t>Specific Filtering for Test Data</a:t>
            </a:r>
          </a:p>
        </p:txBody>
      </p:sp>
    </p:spTree>
    <p:extLst>
      <p:ext uri="{BB962C8B-B14F-4D97-AF65-F5344CB8AC3E}">
        <p14:creationId xmlns:p14="http://schemas.microsoft.com/office/powerpoint/2010/main" val="22119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8"/>
          <p:cNvSpPr txBox="1">
            <a:spLocks noGrp="1"/>
          </p:cNvSpPr>
          <p:nvPr>
            <p:ph type="body" idx="1"/>
          </p:nvPr>
        </p:nvSpPr>
        <p:spPr>
          <a:xfrm>
            <a:off x="609600" y="988384"/>
            <a:ext cx="10972800" cy="4986353"/>
          </a:xfrm>
          <a:prstGeom prst="rect">
            <a:avLst/>
          </a:prstGeom>
          <a:noFill/>
          <a:ln>
            <a:noFill/>
          </a:ln>
        </p:spPr>
        <p:txBody>
          <a:bodyPr spcFirstLastPara="1" vert="horz" wrap="square" lIns="91433" tIns="45700" rIns="91433" bIns="45700" rtlCol="0" anchor="t" anchorCtr="0">
            <a:normAutofit/>
          </a:bodyPr>
          <a:lstStyle/>
          <a:p>
            <a:pPr>
              <a:spcBef>
                <a:spcPts val="0"/>
              </a:spcBef>
            </a:pPr>
            <a:r>
              <a:rPr lang="en-US" sz="2800" dirty="0"/>
              <a:t>The aggregation process can be conducted in many different ways </a:t>
            </a:r>
          </a:p>
          <a:p>
            <a:pPr>
              <a:spcBef>
                <a:spcPts val="0"/>
              </a:spcBef>
            </a:pPr>
            <a:r>
              <a:rPr lang="en-US" sz="2800" dirty="0"/>
              <a:t>Our approach attempted to leverage the neighborhoods and its inhabitants in which test data belonged to.</a:t>
            </a:r>
          </a:p>
          <a:p>
            <a:pPr>
              <a:spcBef>
                <a:spcPts val="0"/>
              </a:spcBef>
            </a:pPr>
            <a:r>
              <a:rPr lang="en-US" sz="2800" dirty="0"/>
              <a:t>This way only the features that were important in classification of test data would be part of the final aggregated rule.</a:t>
            </a:r>
          </a:p>
          <a:p>
            <a:pPr>
              <a:spcBef>
                <a:spcPts val="0"/>
              </a:spcBef>
            </a:pPr>
            <a:endParaRPr sz="2200" dirty="0"/>
          </a:p>
          <a:p>
            <a:pPr marL="338658" indent="-135463">
              <a:spcBef>
                <a:spcPts val="667"/>
              </a:spcBef>
              <a:buSzPts val="2400"/>
              <a:buNone/>
            </a:pPr>
            <a:endParaRPr dirty="0"/>
          </a:p>
        </p:txBody>
      </p:sp>
      <p:sp>
        <p:nvSpPr>
          <p:cNvPr id="332" name="Google Shape;332;p48"/>
          <p:cNvSpPr txBox="1">
            <a:spLocks noGrp="1"/>
          </p:cNvSpPr>
          <p:nvPr>
            <p:ph type="dt" idx="10"/>
          </p:nvPr>
        </p:nvSpPr>
        <p:spPr>
          <a:xfrm>
            <a:off x="609600" y="6356351"/>
            <a:ext cx="2844800" cy="365125"/>
          </a:xfrm>
          <a:prstGeom prst="rect">
            <a:avLst/>
          </a:prstGeom>
          <a:noFill/>
          <a:ln>
            <a:noFill/>
          </a:ln>
        </p:spPr>
        <p:txBody>
          <a:bodyPr spcFirstLastPara="1" vert="horz" wrap="square" lIns="91433" tIns="45700" rIns="91433" bIns="45700" rtlCol="0" anchor="ctr" anchorCtr="0">
            <a:noAutofit/>
          </a:bodyPr>
          <a:lstStyle/>
          <a:p>
            <a:r>
              <a:rPr lang="en"/>
              <a:t>September 6, 2024</a:t>
            </a:r>
            <a:endParaRPr/>
          </a:p>
        </p:txBody>
      </p:sp>
      <p:sp>
        <p:nvSpPr>
          <p:cNvPr id="333" name="Google Shape;333;p48"/>
          <p:cNvSpPr txBox="1">
            <a:spLocks noGrp="1"/>
          </p:cNvSpPr>
          <p:nvPr>
            <p:ph type="sldNum" idx="12"/>
          </p:nvPr>
        </p:nvSpPr>
        <p:spPr>
          <a:xfrm>
            <a:off x="4673600" y="6356351"/>
            <a:ext cx="2844800" cy="365125"/>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a:pPr/>
              <a:t>28</a:t>
            </a:fld>
            <a:endParaRPr/>
          </a:p>
        </p:txBody>
      </p:sp>
      <p:sp>
        <p:nvSpPr>
          <p:cNvPr id="334" name="Google Shape;334;p48"/>
          <p:cNvSpPr txBox="1">
            <a:spLocks noGrp="1"/>
          </p:cNvSpPr>
          <p:nvPr>
            <p:ph type="title"/>
          </p:nvPr>
        </p:nvSpPr>
        <p:spPr>
          <a:xfrm>
            <a:off x="643467" y="126371"/>
            <a:ext cx="10972800" cy="607723"/>
          </a:xfrm>
          <a:prstGeom prst="rect">
            <a:avLst/>
          </a:prstGeom>
          <a:noFill/>
          <a:ln>
            <a:noFill/>
          </a:ln>
        </p:spPr>
        <p:txBody>
          <a:bodyPr spcFirstLastPara="1" vert="horz" wrap="square" lIns="91433" tIns="45700" rIns="91433" bIns="45700" rtlCol="0" anchor="ctr" anchorCtr="0">
            <a:noAutofit/>
          </a:bodyPr>
          <a:lstStyle/>
          <a:p>
            <a:pPr>
              <a:buSzPts val="2700"/>
            </a:pPr>
            <a:r>
              <a:rPr lang="en" sz="3200" b="1" dirty="0"/>
              <a:t>Rule Filtering and Aggregation Specific for Test Data</a:t>
            </a:r>
            <a:endParaRPr sz="3200" dirty="0"/>
          </a:p>
        </p:txBody>
      </p:sp>
    </p:spTree>
    <p:extLst>
      <p:ext uri="{BB962C8B-B14F-4D97-AF65-F5344CB8AC3E}">
        <p14:creationId xmlns:p14="http://schemas.microsoft.com/office/powerpoint/2010/main" val="1586077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3" name="Google Shape;273;p41"/>
          <p:cNvSpPr txBox="1">
            <a:spLocks noGrp="1"/>
          </p:cNvSpPr>
          <p:nvPr>
            <p:ph type="dt" idx="10"/>
          </p:nvPr>
        </p:nvSpPr>
        <p:spPr>
          <a:xfrm>
            <a:off x="609600" y="6356351"/>
            <a:ext cx="2844800" cy="365200"/>
          </a:xfrm>
          <a:prstGeom prst="rect">
            <a:avLst/>
          </a:prstGeom>
          <a:noFill/>
          <a:ln>
            <a:noFill/>
          </a:ln>
        </p:spPr>
        <p:txBody>
          <a:bodyPr spcFirstLastPara="1" vert="horz" wrap="square" lIns="91433" tIns="45700" rIns="91433" bIns="45700" rtlCol="0" anchor="ctr" anchorCtr="0">
            <a:noAutofit/>
          </a:bodyPr>
          <a:lstStyle/>
          <a:p>
            <a:r>
              <a:rPr lang="en"/>
              <a:t>September 6, 2024</a:t>
            </a:r>
            <a:endParaRPr/>
          </a:p>
        </p:txBody>
      </p:sp>
      <p:sp>
        <p:nvSpPr>
          <p:cNvPr id="274" name="Google Shape;274;p41"/>
          <p:cNvSpPr txBox="1">
            <a:spLocks noGrp="1"/>
          </p:cNvSpPr>
          <p:nvPr>
            <p:ph type="sldNum" idx="12"/>
          </p:nvPr>
        </p:nvSpPr>
        <p:spPr>
          <a:xfrm>
            <a:off x="4673600" y="6356351"/>
            <a:ext cx="2844800" cy="365200"/>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a:pPr/>
              <a:t>29</a:t>
            </a:fld>
            <a:endParaRPr/>
          </a:p>
        </p:txBody>
      </p:sp>
      <p:sp>
        <p:nvSpPr>
          <p:cNvPr id="275" name="Google Shape;275;p41"/>
          <p:cNvSpPr txBox="1">
            <a:spLocks noGrp="1"/>
          </p:cNvSpPr>
          <p:nvPr>
            <p:ph type="title"/>
          </p:nvPr>
        </p:nvSpPr>
        <p:spPr>
          <a:xfrm>
            <a:off x="643467" y="126371"/>
            <a:ext cx="10972800" cy="607600"/>
          </a:xfrm>
          <a:prstGeom prst="rect">
            <a:avLst/>
          </a:prstGeom>
          <a:noFill/>
          <a:ln>
            <a:noFill/>
          </a:ln>
        </p:spPr>
        <p:txBody>
          <a:bodyPr spcFirstLastPara="1" vert="horz" wrap="square" lIns="91433" tIns="45700" rIns="91433" bIns="45700" rtlCol="0" anchor="ctr" anchorCtr="0">
            <a:noAutofit/>
          </a:bodyPr>
          <a:lstStyle/>
          <a:p>
            <a:pPr>
              <a:buSzPts val="2700"/>
            </a:pPr>
            <a:r>
              <a:rPr lang="en-US" b="1" dirty="0">
                <a:latin typeface="Calibri"/>
                <a:ea typeface="Calibri"/>
                <a:cs typeface="Calibri"/>
                <a:sym typeface="Calibri"/>
              </a:rPr>
              <a:t>Specific Filtering for Test Data</a:t>
            </a:r>
            <a:endParaRPr dirty="0"/>
          </a:p>
        </p:txBody>
      </p:sp>
      <p:graphicFrame>
        <p:nvGraphicFramePr>
          <p:cNvPr id="2" name="Diagram 1">
            <a:extLst>
              <a:ext uri="{FF2B5EF4-FFF2-40B4-BE49-F238E27FC236}">
                <a16:creationId xmlns:a16="http://schemas.microsoft.com/office/drawing/2014/main" id="{EF55542C-AEF9-75DE-E050-A6B19A8B3E73}"/>
              </a:ext>
            </a:extLst>
          </p:cNvPr>
          <p:cNvGraphicFramePr/>
          <p:nvPr>
            <p:extLst>
              <p:ext uri="{D42A27DB-BD31-4B8C-83A1-F6EECF244321}">
                <p14:modId xmlns:p14="http://schemas.microsoft.com/office/powerpoint/2010/main" val="1728821725"/>
              </p:ext>
            </p:extLst>
          </p:nvPr>
        </p:nvGraphicFramePr>
        <p:xfrm>
          <a:off x="310717" y="988383"/>
          <a:ext cx="11594237" cy="56521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229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0E52C1-FB8C-4588-999C-AA6E6F03443B}"/>
              </a:ext>
            </a:extLst>
          </p:cNvPr>
          <p:cNvSpPr>
            <a:spLocks noGrp="1"/>
          </p:cNvSpPr>
          <p:nvPr>
            <p:ph idx="1"/>
          </p:nvPr>
        </p:nvSpPr>
        <p:spPr>
          <a:xfrm>
            <a:off x="609600" y="988383"/>
            <a:ext cx="11490664" cy="4843250"/>
          </a:xfrm>
        </p:spPr>
        <p:txBody>
          <a:bodyPr>
            <a:normAutofit/>
          </a:bodyPr>
          <a:lstStyle/>
          <a:p>
            <a:pPr>
              <a:buFont typeface="Arial" panose="020B0604020202020204" pitchFamily="34" charset="0"/>
              <a:buChar char="•"/>
            </a:pPr>
            <a:r>
              <a:rPr lang="en-US" sz="2800" dirty="0"/>
              <a:t>To develop a flexible Python library that generalizes rule extraction and engineering across:</a:t>
            </a:r>
          </a:p>
          <a:p>
            <a:pPr>
              <a:buFont typeface="Arial" panose="020B0604020202020204" pitchFamily="34" charset="0"/>
              <a:buChar char="•"/>
            </a:pPr>
            <a:r>
              <a:rPr lang="en-US" sz="2800" dirty="0"/>
              <a:t>Scikit-learn</a:t>
            </a:r>
          </a:p>
          <a:p>
            <a:pPr>
              <a:buFont typeface="Arial" panose="020B0604020202020204" pitchFamily="34" charset="0"/>
              <a:buChar char="•"/>
            </a:pPr>
            <a:r>
              <a:rPr lang="en-US" sz="2800" dirty="0" err="1"/>
              <a:t>Xgboost</a:t>
            </a:r>
            <a:endParaRPr lang="en-US" sz="2800" dirty="0"/>
          </a:p>
          <a:p>
            <a:pPr>
              <a:buFont typeface="Arial" panose="020B0604020202020204" pitchFamily="34" charset="0"/>
              <a:buChar char="•"/>
            </a:pPr>
            <a:r>
              <a:rPr lang="en-US" sz="2800" dirty="0" err="1"/>
              <a:t>LightGBM</a:t>
            </a:r>
            <a:r>
              <a:rPr lang="en-US" sz="2800" dirty="0"/>
              <a:t>.</a:t>
            </a:r>
          </a:p>
          <a:p>
            <a:pPr>
              <a:buFont typeface="Arial" panose="020B0604020202020204" pitchFamily="34" charset="0"/>
              <a:buChar char="•"/>
            </a:pPr>
            <a:endParaRPr lang="en-US" sz="2800" dirty="0"/>
          </a:p>
          <a:p>
            <a:pPr>
              <a:buFont typeface="Arial" panose="020B0604020202020204" pitchFamily="34" charset="0"/>
              <a:buChar char="•"/>
            </a:pPr>
            <a:r>
              <a:rPr lang="en-US" sz="2800" dirty="0"/>
              <a:t>This package should efficiently generate human-interpretable rules for any prediction while maintaining compatibility with various base models.</a:t>
            </a:r>
          </a:p>
        </p:txBody>
      </p:sp>
      <p:sp>
        <p:nvSpPr>
          <p:cNvPr id="3" name="Date Placeholder 2">
            <a:extLst>
              <a:ext uri="{FF2B5EF4-FFF2-40B4-BE49-F238E27FC236}">
                <a16:creationId xmlns:a16="http://schemas.microsoft.com/office/drawing/2014/main" id="{6D9E8E2D-9E42-4CE3-A3E1-B55220AAB839}"/>
              </a:ext>
            </a:extLst>
          </p:cNvPr>
          <p:cNvSpPr>
            <a:spLocks noGrp="1"/>
          </p:cNvSpPr>
          <p:nvPr>
            <p:ph type="dt" sz="half" idx="10"/>
          </p:nvPr>
        </p:nvSpPr>
        <p:spPr/>
        <p:txBody>
          <a:bodyPr/>
          <a:lstStyle/>
          <a:p>
            <a:r>
              <a:rPr lang="en-US" dirty="0"/>
              <a:t>September 5,2024</a:t>
            </a:r>
          </a:p>
        </p:txBody>
      </p:sp>
      <p:sp>
        <p:nvSpPr>
          <p:cNvPr id="4" name="Slide Number Placeholder 3">
            <a:extLst>
              <a:ext uri="{FF2B5EF4-FFF2-40B4-BE49-F238E27FC236}">
                <a16:creationId xmlns:a16="http://schemas.microsoft.com/office/drawing/2014/main" id="{4827C2B0-FCBD-4BE5-A5D9-DBA90F8D2519}"/>
              </a:ext>
            </a:extLst>
          </p:cNvPr>
          <p:cNvSpPr>
            <a:spLocks noGrp="1"/>
          </p:cNvSpPr>
          <p:nvPr>
            <p:ph type="sldNum" sz="quarter" idx="12"/>
          </p:nvPr>
        </p:nvSpPr>
        <p:spPr/>
        <p:txBody>
          <a:bodyPr/>
          <a:lstStyle/>
          <a:p>
            <a:fld id="{88279435-30EF-C241-87D1-8D13B984C0EB}" type="slidenum">
              <a:rPr lang="en-US" smtClean="0"/>
              <a:pPr/>
              <a:t>3</a:t>
            </a:fld>
            <a:endParaRPr lang="en-US"/>
          </a:p>
        </p:txBody>
      </p:sp>
      <p:sp>
        <p:nvSpPr>
          <p:cNvPr id="5" name="Title 4">
            <a:extLst>
              <a:ext uri="{FF2B5EF4-FFF2-40B4-BE49-F238E27FC236}">
                <a16:creationId xmlns:a16="http://schemas.microsoft.com/office/drawing/2014/main" id="{89422922-012B-4590-9A15-B19C117A6B92}"/>
              </a:ext>
            </a:extLst>
          </p:cNvPr>
          <p:cNvSpPr>
            <a:spLocks noGrp="1"/>
          </p:cNvSpPr>
          <p:nvPr>
            <p:ph type="title"/>
          </p:nvPr>
        </p:nvSpPr>
        <p:spPr/>
        <p:txBody>
          <a:bodyPr/>
          <a:lstStyle/>
          <a:p>
            <a:r>
              <a:rPr lang="en-US" b="1" dirty="0"/>
              <a:t>Problem Statement</a:t>
            </a:r>
          </a:p>
        </p:txBody>
      </p:sp>
    </p:spTree>
    <p:extLst>
      <p:ext uri="{BB962C8B-B14F-4D97-AF65-F5344CB8AC3E}">
        <p14:creationId xmlns:p14="http://schemas.microsoft.com/office/powerpoint/2010/main" val="204792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9"/>
          <p:cNvSpPr txBox="1">
            <a:spLocks noGrp="1"/>
          </p:cNvSpPr>
          <p:nvPr>
            <p:ph type="body" idx="1"/>
          </p:nvPr>
        </p:nvSpPr>
        <p:spPr>
          <a:xfrm>
            <a:off x="609600" y="988384"/>
            <a:ext cx="10972800" cy="4986353"/>
          </a:xfrm>
          <a:prstGeom prst="rect">
            <a:avLst/>
          </a:prstGeom>
          <a:noFill/>
          <a:ln>
            <a:noFill/>
          </a:ln>
        </p:spPr>
        <p:txBody>
          <a:bodyPr spcFirstLastPara="1" vert="horz" wrap="square" lIns="91433" tIns="45700" rIns="91433" bIns="45700" rtlCol="0" anchor="t" anchorCtr="0">
            <a:normAutofit/>
          </a:bodyPr>
          <a:lstStyle/>
          <a:p>
            <a:pPr>
              <a:spcBef>
                <a:spcPts val="667"/>
              </a:spcBef>
            </a:pPr>
            <a:endParaRPr lang="en" dirty="0"/>
          </a:p>
          <a:p>
            <a:pPr>
              <a:spcBef>
                <a:spcPts val="667"/>
              </a:spcBef>
            </a:pPr>
            <a:r>
              <a:rPr lang="en" dirty="0"/>
              <a:t>For the unseen datapoint, check which of the updated rules it passes.</a:t>
            </a:r>
          </a:p>
          <a:p>
            <a:pPr>
              <a:spcBef>
                <a:spcPts val="667"/>
              </a:spcBef>
            </a:pPr>
            <a:r>
              <a:rPr lang="en" dirty="0"/>
              <a:t>This would give us the location of the neighborhoods the data point belongs into.</a:t>
            </a:r>
          </a:p>
          <a:p>
            <a:pPr>
              <a:spcBef>
                <a:spcPts val="667"/>
              </a:spcBef>
            </a:pPr>
            <a:r>
              <a:rPr lang="en-US" dirty="0"/>
              <a:t>From all the neighborhood locations, lookup the rules from the complete rule base.</a:t>
            </a:r>
          </a:p>
          <a:p>
            <a:pPr>
              <a:spcBef>
                <a:spcPts val="667"/>
              </a:spcBef>
            </a:pPr>
            <a:endParaRPr dirty="0"/>
          </a:p>
          <a:p>
            <a:pPr>
              <a:spcBef>
                <a:spcPts val="0"/>
              </a:spcBef>
            </a:pPr>
            <a:endParaRPr dirty="0"/>
          </a:p>
        </p:txBody>
      </p:sp>
      <p:sp>
        <p:nvSpPr>
          <p:cNvPr id="340" name="Google Shape;340;p49"/>
          <p:cNvSpPr txBox="1">
            <a:spLocks noGrp="1"/>
          </p:cNvSpPr>
          <p:nvPr>
            <p:ph type="dt" idx="10"/>
          </p:nvPr>
        </p:nvSpPr>
        <p:spPr>
          <a:xfrm>
            <a:off x="609600" y="6356351"/>
            <a:ext cx="2844800" cy="365125"/>
          </a:xfrm>
          <a:prstGeom prst="rect">
            <a:avLst/>
          </a:prstGeom>
          <a:noFill/>
          <a:ln>
            <a:noFill/>
          </a:ln>
        </p:spPr>
        <p:txBody>
          <a:bodyPr spcFirstLastPara="1" vert="horz" wrap="square" lIns="91433" tIns="45700" rIns="91433" bIns="45700" rtlCol="0" anchor="ctr" anchorCtr="0">
            <a:noAutofit/>
          </a:bodyPr>
          <a:lstStyle/>
          <a:p>
            <a:r>
              <a:rPr lang="en"/>
              <a:t>September 6, 2024</a:t>
            </a:r>
            <a:endParaRPr/>
          </a:p>
        </p:txBody>
      </p:sp>
      <p:sp>
        <p:nvSpPr>
          <p:cNvPr id="341" name="Google Shape;341;p49"/>
          <p:cNvSpPr txBox="1">
            <a:spLocks noGrp="1"/>
          </p:cNvSpPr>
          <p:nvPr>
            <p:ph type="sldNum" idx="12"/>
          </p:nvPr>
        </p:nvSpPr>
        <p:spPr>
          <a:xfrm>
            <a:off x="4673600" y="6356351"/>
            <a:ext cx="2844800" cy="365125"/>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a:pPr/>
              <a:t>30</a:t>
            </a:fld>
            <a:endParaRPr/>
          </a:p>
        </p:txBody>
      </p:sp>
      <p:sp>
        <p:nvSpPr>
          <p:cNvPr id="342" name="Google Shape;342;p49"/>
          <p:cNvSpPr txBox="1">
            <a:spLocks noGrp="1"/>
          </p:cNvSpPr>
          <p:nvPr>
            <p:ph type="title"/>
          </p:nvPr>
        </p:nvSpPr>
        <p:spPr>
          <a:xfrm>
            <a:off x="643467" y="126371"/>
            <a:ext cx="10972800" cy="607723"/>
          </a:xfrm>
          <a:prstGeom prst="rect">
            <a:avLst/>
          </a:prstGeom>
          <a:noFill/>
          <a:ln>
            <a:noFill/>
          </a:ln>
        </p:spPr>
        <p:txBody>
          <a:bodyPr spcFirstLastPara="1" vert="horz" wrap="square" lIns="91433" tIns="45700" rIns="91433" bIns="45700" rtlCol="0" anchor="ctr" anchorCtr="0">
            <a:noAutofit/>
          </a:bodyPr>
          <a:lstStyle/>
          <a:p>
            <a:pPr>
              <a:buSzPts val="2400"/>
            </a:pPr>
            <a:r>
              <a:rPr lang="en" sz="2800" b="1" dirty="0"/>
              <a:t>1. Finding Neighborhoods in which the Test Data Point Belongs</a:t>
            </a:r>
            <a:endParaRPr sz="32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1"/>
          <p:cNvSpPr txBox="1">
            <a:spLocks noGrp="1"/>
          </p:cNvSpPr>
          <p:nvPr>
            <p:ph type="body" idx="1"/>
          </p:nvPr>
        </p:nvSpPr>
        <p:spPr>
          <a:xfrm>
            <a:off x="537300" y="935833"/>
            <a:ext cx="10972800" cy="4986400"/>
          </a:xfrm>
          <a:prstGeom prst="rect">
            <a:avLst/>
          </a:prstGeom>
          <a:noFill/>
          <a:ln>
            <a:noFill/>
          </a:ln>
        </p:spPr>
        <p:txBody>
          <a:bodyPr spcFirstLastPara="1" vert="horz" wrap="square" lIns="91433" tIns="45700" rIns="91433" bIns="45700" rtlCol="0" anchor="t" anchorCtr="0">
            <a:normAutofit/>
          </a:bodyPr>
          <a:lstStyle/>
          <a:p>
            <a:pPr>
              <a:spcBef>
                <a:spcPts val="667"/>
              </a:spcBef>
            </a:pPr>
            <a:r>
              <a:rPr lang="en-US" dirty="0"/>
              <a:t>Combine all the rules from the test data point neighborhoods into a single rule.</a:t>
            </a:r>
          </a:p>
          <a:p>
            <a:pPr>
              <a:spcBef>
                <a:spcPts val="667"/>
              </a:spcBef>
            </a:pPr>
            <a:r>
              <a:rPr lang="en-US" dirty="0"/>
              <a:t>Rule features have their bounds updated by the min and max values present of the data points belonging to the neighborhoods.</a:t>
            </a:r>
          </a:p>
          <a:p>
            <a:pPr>
              <a:spcBef>
                <a:spcPts val="667"/>
              </a:spcBef>
            </a:pPr>
            <a:endParaRPr dirty="0"/>
          </a:p>
        </p:txBody>
      </p:sp>
      <p:sp>
        <p:nvSpPr>
          <p:cNvPr id="356" name="Google Shape;356;p51"/>
          <p:cNvSpPr txBox="1">
            <a:spLocks noGrp="1"/>
          </p:cNvSpPr>
          <p:nvPr>
            <p:ph type="dt" idx="10"/>
          </p:nvPr>
        </p:nvSpPr>
        <p:spPr>
          <a:xfrm>
            <a:off x="609600" y="6356351"/>
            <a:ext cx="2844800" cy="365125"/>
          </a:xfrm>
          <a:prstGeom prst="rect">
            <a:avLst/>
          </a:prstGeom>
          <a:noFill/>
          <a:ln>
            <a:noFill/>
          </a:ln>
        </p:spPr>
        <p:txBody>
          <a:bodyPr spcFirstLastPara="1" vert="horz" wrap="square" lIns="91433" tIns="45700" rIns="91433" bIns="45700" rtlCol="0" anchor="ctr" anchorCtr="0">
            <a:noAutofit/>
          </a:bodyPr>
          <a:lstStyle/>
          <a:p>
            <a:r>
              <a:rPr lang="en"/>
              <a:t>September 6, 2024</a:t>
            </a:r>
            <a:endParaRPr/>
          </a:p>
        </p:txBody>
      </p:sp>
      <p:sp>
        <p:nvSpPr>
          <p:cNvPr id="357" name="Google Shape;357;p51"/>
          <p:cNvSpPr txBox="1">
            <a:spLocks noGrp="1"/>
          </p:cNvSpPr>
          <p:nvPr>
            <p:ph type="sldNum" idx="12"/>
          </p:nvPr>
        </p:nvSpPr>
        <p:spPr>
          <a:xfrm>
            <a:off x="4673600" y="6356351"/>
            <a:ext cx="2844800" cy="365125"/>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a:pPr/>
              <a:t>31</a:t>
            </a:fld>
            <a:endParaRPr/>
          </a:p>
        </p:txBody>
      </p:sp>
      <p:sp>
        <p:nvSpPr>
          <p:cNvPr id="358" name="Google Shape;358;p51"/>
          <p:cNvSpPr txBox="1">
            <a:spLocks noGrp="1"/>
          </p:cNvSpPr>
          <p:nvPr>
            <p:ph type="title"/>
          </p:nvPr>
        </p:nvSpPr>
        <p:spPr>
          <a:xfrm>
            <a:off x="643467" y="126371"/>
            <a:ext cx="10972800" cy="607723"/>
          </a:xfrm>
          <a:prstGeom prst="rect">
            <a:avLst/>
          </a:prstGeom>
          <a:noFill/>
          <a:ln>
            <a:noFill/>
          </a:ln>
        </p:spPr>
        <p:txBody>
          <a:bodyPr spcFirstLastPara="1" vert="horz" wrap="square" lIns="91433" tIns="45700" rIns="91433" bIns="45700" rtlCol="0" anchor="ctr" anchorCtr="0">
            <a:noAutofit/>
          </a:bodyPr>
          <a:lstStyle/>
          <a:p>
            <a:pPr>
              <a:buSzPts val="2400"/>
            </a:pPr>
            <a:r>
              <a:rPr lang="en" sz="3200" b="1" dirty="0"/>
              <a:t>2. Aggregating the Rules for the Test Data Point</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3"/>
          <p:cNvSpPr txBox="1">
            <a:spLocks noGrp="1"/>
          </p:cNvSpPr>
          <p:nvPr>
            <p:ph type="body" idx="1"/>
          </p:nvPr>
        </p:nvSpPr>
        <p:spPr>
          <a:xfrm>
            <a:off x="609600" y="988384"/>
            <a:ext cx="6670089" cy="4986353"/>
          </a:xfrm>
          <a:prstGeom prst="rect">
            <a:avLst/>
          </a:prstGeom>
          <a:noFill/>
          <a:ln>
            <a:noFill/>
          </a:ln>
        </p:spPr>
        <p:txBody>
          <a:bodyPr spcFirstLastPara="1" vert="horz" wrap="square" lIns="91433" tIns="45700" rIns="91433" bIns="45700" rtlCol="0" anchor="t" anchorCtr="0">
            <a:normAutofit lnSpcReduction="10000"/>
          </a:bodyPr>
          <a:lstStyle/>
          <a:p>
            <a:pPr>
              <a:spcBef>
                <a:spcPts val="0"/>
              </a:spcBef>
            </a:pPr>
            <a:r>
              <a:rPr lang="en-US" dirty="0"/>
              <a:t>Checking which features appear the most in all of the rules</a:t>
            </a:r>
          </a:p>
          <a:p>
            <a:pPr>
              <a:spcBef>
                <a:spcPts val="0"/>
              </a:spcBef>
            </a:pPr>
            <a:r>
              <a:rPr lang="en-US" dirty="0"/>
              <a:t>Select the top X number of features based on your preference. </a:t>
            </a:r>
          </a:p>
          <a:p>
            <a:pPr>
              <a:spcBef>
                <a:spcPts val="0"/>
              </a:spcBef>
            </a:pPr>
            <a:r>
              <a:rPr lang="en-US" dirty="0"/>
              <a:t>This choice will determine the length of the final rule: a lower number offers easier explainability, while a higher number provides more detail and precision</a:t>
            </a:r>
          </a:p>
        </p:txBody>
      </p:sp>
      <p:sp>
        <p:nvSpPr>
          <p:cNvPr id="372" name="Google Shape;372;p53"/>
          <p:cNvSpPr txBox="1">
            <a:spLocks noGrp="1"/>
          </p:cNvSpPr>
          <p:nvPr>
            <p:ph type="dt" idx="10"/>
          </p:nvPr>
        </p:nvSpPr>
        <p:spPr>
          <a:xfrm>
            <a:off x="609600" y="6356351"/>
            <a:ext cx="2844800" cy="365125"/>
          </a:xfrm>
          <a:prstGeom prst="rect">
            <a:avLst/>
          </a:prstGeom>
          <a:noFill/>
          <a:ln>
            <a:noFill/>
          </a:ln>
        </p:spPr>
        <p:txBody>
          <a:bodyPr spcFirstLastPara="1" vert="horz" wrap="square" lIns="91433" tIns="45700" rIns="91433" bIns="45700" rtlCol="0" anchor="ctr" anchorCtr="0">
            <a:noAutofit/>
          </a:bodyPr>
          <a:lstStyle/>
          <a:p>
            <a:r>
              <a:rPr lang="en"/>
              <a:t>September 6, 2024</a:t>
            </a:r>
            <a:endParaRPr/>
          </a:p>
        </p:txBody>
      </p:sp>
      <p:sp>
        <p:nvSpPr>
          <p:cNvPr id="373" name="Google Shape;373;p53"/>
          <p:cNvSpPr txBox="1">
            <a:spLocks noGrp="1"/>
          </p:cNvSpPr>
          <p:nvPr>
            <p:ph type="sldNum" idx="12"/>
          </p:nvPr>
        </p:nvSpPr>
        <p:spPr>
          <a:xfrm>
            <a:off x="4673600" y="6356351"/>
            <a:ext cx="2844800" cy="365125"/>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a:pPr/>
              <a:t>32</a:t>
            </a:fld>
            <a:endParaRPr/>
          </a:p>
        </p:txBody>
      </p:sp>
      <p:sp>
        <p:nvSpPr>
          <p:cNvPr id="374" name="Google Shape;374;p53"/>
          <p:cNvSpPr txBox="1">
            <a:spLocks noGrp="1"/>
          </p:cNvSpPr>
          <p:nvPr>
            <p:ph type="title"/>
          </p:nvPr>
        </p:nvSpPr>
        <p:spPr>
          <a:xfrm>
            <a:off x="643467" y="126371"/>
            <a:ext cx="10972800" cy="607723"/>
          </a:xfrm>
          <a:prstGeom prst="rect">
            <a:avLst/>
          </a:prstGeom>
          <a:noFill/>
          <a:ln>
            <a:noFill/>
          </a:ln>
        </p:spPr>
        <p:txBody>
          <a:bodyPr spcFirstLastPara="1" vert="horz" wrap="square" lIns="91433" tIns="45700" rIns="91433" bIns="45700" rtlCol="0" anchor="ctr" anchorCtr="0">
            <a:noAutofit/>
          </a:bodyPr>
          <a:lstStyle/>
          <a:p>
            <a:pPr>
              <a:buSzPts val="2400"/>
            </a:pPr>
            <a:r>
              <a:rPr lang="en" sz="3200" b="1" dirty="0"/>
              <a:t>Picking Top X Features from the Aggregated Rule</a:t>
            </a:r>
            <a:endParaRPr dirty="0"/>
          </a:p>
        </p:txBody>
      </p:sp>
      <p:pic>
        <p:nvPicPr>
          <p:cNvPr id="2" name="Picture 1">
            <a:extLst>
              <a:ext uri="{FF2B5EF4-FFF2-40B4-BE49-F238E27FC236}">
                <a16:creationId xmlns:a16="http://schemas.microsoft.com/office/drawing/2014/main" id="{C2ACD7A2-C2EF-B0E6-A148-6C197A92457C}"/>
              </a:ext>
            </a:extLst>
          </p:cNvPr>
          <p:cNvPicPr>
            <a:picLocks noChangeAspect="1"/>
          </p:cNvPicPr>
          <p:nvPr/>
        </p:nvPicPr>
        <p:blipFill rotWithShape="1">
          <a:blip r:embed="rId3"/>
          <a:srcRect b="6578"/>
          <a:stretch/>
        </p:blipFill>
        <p:spPr>
          <a:xfrm>
            <a:off x="7836837" y="1007379"/>
            <a:ext cx="3514743" cy="484324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0"/>
          <p:cNvSpPr txBox="1">
            <a:spLocks noGrp="1"/>
          </p:cNvSpPr>
          <p:nvPr>
            <p:ph type="dt" idx="10"/>
          </p:nvPr>
        </p:nvSpPr>
        <p:spPr>
          <a:xfrm>
            <a:off x="609600" y="6356351"/>
            <a:ext cx="2844800" cy="365200"/>
          </a:xfrm>
          <a:prstGeom prst="rect">
            <a:avLst/>
          </a:prstGeom>
          <a:noFill/>
          <a:ln>
            <a:noFill/>
          </a:ln>
        </p:spPr>
        <p:txBody>
          <a:bodyPr spcFirstLastPara="1" vert="horz" wrap="square" lIns="91433" tIns="45700" rIns="91433" bIns="45700" rtlCol="0" anchor="ctr" anchorCtr="0">
            <a:noAutofit/>
          </a:bodyPr>
          <a:lstStyle/>
          <a:p>
            <a:r>
              <a:rPr lang="en"/>
              <a:t>September 6, 2024</a:t>
            </a:r>
            <a:endParaRPr/>
          </a:p>
        </p:txBody>
      </p:sp>
      <p:sp>
        <p:nvSpPr>
          <p:cNvPr id="266" name="Google Shape;266;p40"/>
          <p:cNvSpPr txBox="1">
            <a:spLocks noGrp="1"/>
          </p:cNvSpPr>
          <p:nvPr>
            <p:ph type="sldNum" idx="12"/>
          </p:nvPr>
        </p:nvSpPr>
        <p:spPr>
          <a:xfrm>
            <a:off x="4673600" y="6356351"/>
            <a:ext cx="2844800" cy="365200"/>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a:pPr/>
              <a:t>33</a:t>
            </a:fld>
            <a:endParaRPr/>
          </a:p>
        </p:txBody>
      </p:sp>
      <p:sp>
        <p:nvSpPr>
          <p:cNvPr id="267" name="Google Shape;267;p40"/>
          <p:cNvSpPr txBox="1">
            <a:spLocks noGrp="1"/>
          </p:cNvSpPr>
          <p:nvPr>
            <p:ph type="ctrTitle"/>
          </p:nvPr>
        </p:nvSpPr>
        <p:spPr>
          <a:xfrm>
            <a:off x="886713" y="2140771"/>
            <a:ext cx="10363200" cy="3025200"/>
          </a:xfrm>
          <a:prstGeom prst="rect">
            <a:avLst/>
          </a:prstGeom>
          <a:noFill/>
          <a:ln>
            <a:noFill/>
          </a:ln>
        </p:spPr>
        <p:txBody>
          <a:bodyPr spcFirstLastPara="1" vert="horz" wrap="square" lIns="91433" tIns="45700" rIns="91433" bIns="45700" rtlCol="0" anchor="ctr" anchorCtr="0">
            <a:noAutofit/>
          </a:bodyPr>
          <a:lstStyle/>
          <a:p>
            <a:pPr>
              <a:lnSpc>
                <a:spcPct val="150000"/>
              </a:lnSpc>
            </a:pPr>
            <a:r>
              <a:rPr lang="en-US" sz="5400" b="1" dirty="0"/>
              <a:t>Final Rule Validation</a:t>
            </a:r>
          </a:p>
        </p:txBody>
      </p:sp>
    </p:spTree>
    <p:extLst>
      <p:ext uri="{BB962C8B-B14F-4D97-AF65-F5344CB8AC3E}">
        <p14:creationId xmlns:p14="http://schemas.microsoft.com/office/powerpoint/2010/main" val="4085162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4"/>
          <p:cNvSpPr txBox="1">
            <a:spLocks noGrp="1"/>
          </p:cNvSpPr>
          <p:nvPr>
            <p:ph type="body" idx="1"/>
          </p:nvPr>
        </p:nvSpPr>
        <p:spPr>
          <a:xfrm>
            <a:off x="609600" y="988384"/>
            <a:ext cx="10972800" cy="4986353"/>
          </a:xfrm>
          <a:prstGeom prst="rect">
            <a:avLst/>
          </a:prstGeom>
          <a:noFill/>
          <a:ln>
            <a:noFill/>
          </a:ln>
        </p:spPr>
        <p:txBody>
          <a:bodyPr spcFirstLastPara="1" vert="horz" wrap="square" lIns="91433" tIns="45700" rIns="91433" bIns="45700" rtlCol="0" anchor="t" anchorCtr="0">
            <a:normAutofit/>
          </a:bodyPr>
          <a:lstStyle/>
          <a:p>
            <a:pPr marL="338658" indent="-135463">
              <a:spcBef>
                <a:spcPts val="0"/>
              </a:spcBef>
              <a:buSzPts val="2400"/>
              <a:buNone/>
            </a:pPr>
            <a:endParaRPr dirty="0"/>
          </a:p>
          <a:p>
            <a:pPr marL="660395" indent="-457200">
              <a:spcBef>
                <a:spcPts val="667"/>
              </a:spcBef>
              <a:buSzPts val="2400"/>
            </a:pPr>
            <a:r>
              <a:rPr lang="en-US" dirty="0"/>
              <a:t>After getting the final rule we have to validate it.</a:t>
            </a:r>
          </a:p>
          <a:p>
            <a:pPr marL="660395" indent="-457200">
              <a:spcBef>
                <a:spcPts val="667"/>
              </a:spcBef>
              <a:buSzPts val="2400"/>
            </a:pPr>
            <a:r>
              <a:rPr lang="en-US" dirty="0"/>
              <a:t>The idea behind it is that we want to ensure that before displaying the final result we have an idea whether our customized rule is specific enough for out test data and does not lose much important information during the simplification.</a:t>
            </a:r>
            <a:endParaRPr dirty="0"/>
          </a:p>
        </p:txBody>
      </p:sp>
      <p:sp>
        <p:nvSpPr>
          <p:cNvPr id="380" name="Google Shape;380;p54"/>
          <p:cNvSpPr txBox="1">
            <a:spLocks noGrp="1"/>
          </p:cNvSpPr>
          <p:nvPr>
            <p:ph type="dt" idx="10"/>
          </p:nvPr>
        </p:nvSpPr>
        <p:spPr>
          <a:xfrm>
            <a:off x="609600" y="6356351"/>
            <a:ext cx="2844800" cy="365125"/>
          </a:xfrm>
          <a:prstGeom prst="rect">
            <a:avLst/>
          </a:prstGeom>
          <a:noFill/>
          <a:ln>
            <a:noFill/>
          </a:ln>
        </p:spPr>
        <p:txBody>
          <a:bodyPr spcFirstLastPara="1" vert="horz" wrap="square" lIns="91433" tIns="45700" rIns="91433" bIns="45700" rtlCol="0" anchor="ctr" anchorCtr="0">
            <a:noAutofit/>
          </a:bodyPr>
          <a:lstStyle/>
          <a:p>
            <a:r>
              <a:rPr lang="en"/>
              <a:t>September 6, 2024</a:t>
            </a:r>
            <a:endParaRPr/>
          </a:p>
        </p:txBody>
      </p:sp>
      <p:sp>
        <p:nvSpPr>
          <p:cNvPr id="381" name="Google Shape;381;p54"/>
          <p:cNvSpPr txBox="1">
            <a:spLocks noGrp="1"/>
          </p:cNvSpPr>
          <p:nvPr>
            <p:ph type="sldNum" idx="12"/>
          </p:nvPr>
        </p:nvSpPr>
        <p:spPr>
          <a:xfrm>
            <a:off x="4673600" y="6356351"/>
            <a:ext cx="2844800" cy="365125"/>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a:pPr/>
              <a:t>34</a:t>
            </a:fld>
            <a:endParaRPr/>
          </a:p>
        </p:txBody>
      </p:sp>
      <p:sp>
        <p:nvSpPr>
          <p:cNvPr id="382" name="Google Shape;382;p54"/>
          <p:cNvSpPr txBox="1">
            <a:spLocks noGrp="1"/>
          </p:cNvSpPr>
          <p:nvPr>
            <p:ph type="title"/>
          </p:nvPr>
        </p:nvSpPr>
        <p:spPr>
          <a:xfrm>
            <a:off x="643467" y="126371"/>
            <a:ext cx="10972800" cy="607723"/>
          </a:xfrm>
          <a:prstGeom prst="rect">
            <a:avLst/>
          </a:prstGeom>
          <a:noFill/>
          <a:ln>
            <a:noFill/>
          </a:ln>
        </p:spPr>
        <p:txBody>
          <a:bodyPr spcFirstLastPara="1" vert="horz" wrap="square" lIns="91433" tIns="45700" rIns="91433" bIns="45700" rtlCol="0" anchor="ctr" anchorCtr="0">
            <a:noAutofit/>
          </a:bodyPr>
          <a:lstStyle/>
          <a:p>
            <a:pPr>
              <a:buSzPts val="2400"/>
            </a:pPr>
            <a:r>
              <a:rPr lang="en" sz="3200" b="1" dirty="0"/>
              <a:t>Final Rule Validation</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3" name="Google Shape;273;p41"/>
          <p:cNvSpPr txBox="1">
            <a:spLocks noGrp="1"/>
          </p:cNvSpPr>
          <p:nvPr>
            <p:ph type="dt" idx="10"/>
          </p:nvPr>
        </p:nvSpPr>
        <p:spPr>
          <a:xfrm>
            <a:off x="609600" y="6356351"/>
            <a:ext cx="2844800" cy="365200"/>
          </a:xfrm>
          <a:prstGeom prst="rect">
            <a:avLst/>
          </a:prstGeom>
          <a:noFill/>
          <a:ln>
            <a:noFill/>
          </a:ln>
        </p:spPr>
        <p:txBody>
          <a:bodyPr spcFirstLastPara="1" vert="horz" wrap="square" lIns="91433" tIns="45700" rIns="91433" bIns="45700" rtlCol="0" anchor="ctr" anchorCtr="0">
            <a:noAutofit/>
          </a:bodyPr>
          <a:lstStyle/>
          <a:p>
            <a:r>
              <a:rPr lang="en"/>
              <a:t>September 6, 2024</a:t>
            </a:r>
            <a:endParaRPr/>
          </a:p>
        </p:txBody>
      </p:sp>
      <p:sp>
        <p:nvSpPr>
          <p:cNvPr id="274" name="Google Shape;274;p41"/>
          <p:cNvSpPr txBox="1">
            <a:spLocks noGrp="1"/>
          </p:cNvSpPr>
          <p:nvPr>
            <p:ph type="sldNum" idx="12"/>
          </p:nvPr>
        </p:nvSpPr>
        <p:spPr>
          <a:xfrm>
            <a:off x="4673600" y="6356351"/>
            <a:ext cx="2844800" cy="365200"/>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a:pPr/>
              <a:t>35</a:t>
            </a:fld>
            <a:endParaRPr/>
          </a:p>
        </p:txBody>
      </p:sp>
      <p:sp>
        <p:nvSpPr>
          <p:cNvPr id="275" name="Google Shape;275;p41"/>
          <p:cNvSpPr txBox="1">
            <a:spLocks noGrp="1"/>
          </p:cNvSpPr>
          <p:nvPr>
            <p:ph type="title"/>
          </p:nvPr>
        </p:nvSpPr>
        <p:spPr>
          <a:xfrm>
            <a:off x="643467" y="126371"/>
            <a:ext cx="10972800" cy="607600"/>
          </a:xfrm>
          <a:prstGeom prst="rect">
            <a:avLst/>
          </a:prstGeom>
          <a:noFill/>
          <a:ln>
            <a:noFill/>
          </a:ln>
        </p:spPr>
        <p:txBody>
          <a:bodyPr spcFirstLastPara="1" vert="horz" wrap="square" lIns="91433" tIns="45700" rIns="91433" bIns="45700" rtlCol="0" anchor="ctr" anchorCtr="0">
            <a:noAutofit/>
          </a:bodyPr>
          <a:lstStyle/>
          <a:p>
            <a:pPr>
              <a:buSzPts val="2700"/>
            </a:pPr>
            <a:r>
              <a:rPr lang="en" sz="3600" b="1" dirty="0"/>
              <a:t>Final Rule Validation</a:t>
            </a:r>
            <a:endParaRPr dirty="0"/>
          </a:p>
        </p:txBody>
      </p:sp>
      <p:graphicFrame>
        <p:nvGraphicFramePr>
          <p:cNvPr id="2" name="Diagram 1">
            <a:extLst>
              <a:ext uri="{FF2B5EF4-FFF2-40B4-BE49-F238E27FC236}">
                <a16:creationId xmlns:a16="http://schemas.microsoft.com/office/drawing/2014/main" id="{EF55542C-AEF9-75DE-E050-A6B19A8B3E73}"/>
              </a:ext>
            </a:extLst>
          </p:cNvPr>
          <p:cNvGraphicFramePr/>
          <p:nvPr>
            <p:extLst>
              <p:ext uri="{D42A27DB-BD31-4B8C-83A1-F6EECF244321}">
                <p14:modId xmlns:p14="http://schemas.microsoft.com/office/powerpoint/2010/main" val="2256620033"/>
              </p:ext>
            </p:extLst>
          </p:nvPr>
        </p:nvGraphicFramePr>
        <p:xfrm>
          <a:off x="310717" y="988383"/>
          <a:ext cx="11594237" cy="56521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94469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4"/>
          <p:cNvSpPr txBox="1">
            <a:spLocks noGrp="1"/>
          </p:cNvSpPr>
          <p:nvPr>
            <p:ph type="body" idx="1"/>
          </p:nvPr>
        </p:nvSpPr>
        <p:spPr>
          <a:xfrm>
            <a:off x="609600" y="988384"/>
            <a:ext cx="10972800" cy="4986353"/>
          </a:xfrm>
          <a:prstGeom prst="rect">
            <a:avLst/>
          </a:prstGeom>
          <a:noFill/>
          <a:ln>
            <a:noFill/>
          </a:ln>
        </p:spPr>
        <p:txBody>
          <a:bodyPr spcFirstLastPara="1" vert="horz" wrap="square" lIns="91433" tIns="45700" rIns="91433" bIns="45700" rtlCol="0" anchor="t" anchorCtr="0">
            <a:normAutofit/>
          </a:bodyPr>
          <a:lstStyle/>
          <a:p>
            <a:pPr marL="338658" indent="-135463">
              <a:spcBef>
                <a:spcPts val="0"/>
              </a:spcBef>
              <a:buSzPts val="2400"/>
              <a:buNone/>
            </a:pPr>
            <a:endParaRPr dirty="0"/>
          </a:p>
          <a:p>
            <a:pPr marL="660395" indent="-457200">
              <a:spcBef>
                <a:spcPts val="667"/>
              </a:spcBef>
              <a:buSzPts val="2400"/>
            </a:pPr>
            <a:r>
              <a:rPr lang="en-US" dirty="0"/>
              <a:t>The percentage of training data points that pass our rule will indicate whether our rule was very generic or not.</a:t>
            </a:r>
          </a:p>
          <a:p>
            <a:pPr marL="660395" indent="-457200">
              <a:spcBef>
                <a:spcPts val="667"/>
              </a:spcBef>
              <a:buSzPts val="2400"/>
            </a:pPr>
            <a:r>
              <a:rPr lang="en-US" dirty="0"/>
              <a:t>A lot of data points passing the rule would indicate that our rule was very general and it did capture the fine details.</a:t>
            </a:r>
          </a:p>
        </p:txBody>
      </p:sp>
      <p:sp>
        <p:nvSpPr>
          <p:cNvPr id="380" name="Google Shape;380;p54"/>
          <p:cNvSpPr txBox="1">
            <a:spLocks noGrp="1"/>
          </p:cNvSpPr>
          <p:nvPr>
            <p:ph type="dt" idx="10"/>
          </p:nvPr>
        </p:nvSpPr>
        <p:spPr>
          <a:xfrm>
            <a:off x="609600" y="6356351"/>
            <a:ext cx="2844800" cy="365125"/>
          </a:xfrm>
          <a:prstGeom prst="rect">
            <a:avLst/>
          </a:prstGeom>
          <a:noFill/>
          <a:ln>
            <a:noFill/>
          </a:ln>
        </p:spPr>
        <p:txBody>
          <a:bodyPr spcFirstLastPara="1" vert="horz" wrap="square" lIns="91433" tIns="45700" rIns="91433" bIns="45700" rtlCol="0" anchor="ctr" anchorCtr="0">
            <a:noAutofit/>
          </a:bodyPr>
          <a:lstStyle/>
          <a:p>
            <a:r>
              <a:rPr lang="en"/>
              <a:t>September 6, 2024</a:t>
            </a:r>
            <a:endParaRPr/>
          </a:p>
        </p:txBody>
      </p:sp>
      <p:sp>
        <p:nvSpPr>
          <p:cNvPr id="381" name="Google Shape;381;p54"/>
          <p:cNvSpPr txBox="1">
            <a:spLocks noGrp="1"/>
          </p:cNvSpPr>
          <p:nvPr>
            <p:ph type="sldNum" idx="12"/>
          </p:nvPr>
        </p:nvSpPr>
        <p:spPr>
          <a:xfrm>
            <a:off x="4673600" y="6356351"/>
            <a:ext cx="2844800" cy="365125"/>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a:pPr/>
              <a:t>36</a:t>
            </a:fld>
            <a:endParaRPr/>
          </a:p>
        </p:txBody>
      </p:sp>
      <p:sp>
        <p:nvSpPr>
          <p:cNvPr id="382" name="Google Shape;382;p54"/>
          <p:cNvSpPr txBox="1">
            <a:spLocks noGrp="1"/>
          </p:cNvSpPr>
          <p:nvPr>
            <p:ph type="title"/>
          </p:nvPr>
        </p:nvSpPr>
        <p:spPr>
          <a:xfrm>
            <a:off x="643467" y="126371"/>
            <a:ext cx="10972800" cy="607723"/>
          </a:xfrm>
          <a:prstGeom prst="rect">
            <a:avLst/>
          </a:prstGeom>
          <a:noFill/>
          <a:ln>
            <a:noFill/>
          </a:ln>
        </p:spPr>
        <p:txBody>
          <a:bodyPr spcFirstLastPara="1" vert="horz" wrap="square" lIns="91433" tIns="45700" rIns="91433" bIns="45700" rtlCol="0" anchor="ctr" anchorCtr="0">
            <a:noAutofit/>
          </a:bodyPr>
          <a:lstStyle/>
          <a:p>
            <a:pPr>
              <a:buSzPts val="2400"/>
            </a:pPr>
            <a:r>
              <a:rPr lang="en-US" sz="2400" b="1" dirty="0"/>
              <a:t>1. Finding all training data points which pass our customized rule</a:t>
            </a:r>
          </a:p>
        </p:txBody>
      </p:sp>
    </p:spTree>
    <p:extLst>
      <p:ext uri="{BB962C8B-B14F-4D97-AF65-F5344CB8AC3E}">
        <p14:creationId xmlns:p14="http://schemas.microsoft.com/office/powerpoint/2010/main" val="4031842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4"/>
          <p:cNvSpPr txBox="1">
            <a:spLocks noGrp="1"/>
          </p:cNvSpPr>
          <p:nvPr>
            <p:ph type="body" idx="1"/>
          </p:nvPr>
        </p:nvSpPr>
        <p:spPr>
          <a:xfrm>
            <a:off x="609600" y="988384"/>
            <a:ext cx="10972800" cy="4986353"/>
          </a:xfrm>
          <a:prstGeom prst="rect">
            <a:avLst/>
          </a:prstGeom>
          <a:noFill/>
          <a:ln>
            <a:noFill/>
          </a:ln>
        </p:spPr>
        <p:txBody>
          <a:bodyPr spcFirstLastPara="1" vert="horz" wrap="square" lIns="91433" tIns="45700" rIns="91433" bIns="45700" rtlCol="0" anchor="t" anchorCtr="0">
            <a:normAutofit/>
          </a:bodyPr>
          <a:lstStyle/>
          <a:p>
            <a:pPr marL="338658" indent="-135463">
              <a:spcBef>
                <a:spcPts val="0"/>
              </a:spcBef>
              <a:buSzPts val="2400"/>
              <a:buNone/>
            </a:pPr>
            <a:endParaRPr dirty="0"/>
          </a:p>
          <a:p>
            <a:pPr marL="660395" indent="-457200">
              <a:spcBef>
                <a:spcPts val="667"/>
              </a:spcBef>
              <a:buSzPts val="2400"/>
            </a:pPr>
            <a:r>
              <a:rPr lang="en-US" dirty="0"/>
              <a:t>The trained ensemble model predicts on the collected data points that pass our customized rule.</a:t>
            </a:r>
          </a:p>
          <a:p>
            <a:pPr marL="660395" indent="-457200">
              <a:spcBef>
                <a:spcPts val="667"/>
              </a:spcBef>
              <a:buSzPts val="2400"/>
            </a:pPr>
            <a:r>
              <a:rPr lang="en-US" dirty="0"/>
              <a:t>It either predicts a positive or negative class for each data point.</a:t>
            </a:r>
          </a:p>
        </p:txBody>
      </p:sp>
      <p:sp>
        <p:nvSpPr>
          <p:cNvPr id="380" name="Google Shape;380;p54"/>
          <p:cNvSpPr txBox="1">
            <a:spLocks noGrp="1"/>
          </p:cNvSpPr>
          <p:nvPr>
            <p:ph type="dt" idx="10"/>
          </p:nvPr>
        </p:nvSpPr>
        <p:spPr>
          <a:xfrm>
            <a:off x="609600" y="6356351"/>
            <a:ext cx="2844800" cy="365125"/>
          </a:xfrm>
          <a:prstGeom prst="rect">
            <a:avLst/>
          </a:prstGeom>
          <a:noFill/>
          <a:ln>
            <a:noFill/>
          </a:ln>
        </p:spPr>
        <p:txBody>
          <a:bodyPr spcFirstLastPara="1" vert="horz" wrap="square" lIns="91433" tIns="45700" rIns="91433" bIns="45700" rtlCol="0" anchor="ctr" anchorCtr="0">
            <a:noAutofit/>
          </a:bodyPr>
          <a:lstStyle/>
          <a:p>
            <a:r>
              <a:rPr lang="en"/>
              <a:t>September 6, 2024</a:t>
            </a:r>
            <a:endParaRPr/>
          </a:p>
        </p:txBody>
      </p:sp>
      <p:sp>
        <p:nvSpPr>
          <p:cNvPr id="381" name="Google Shape;381;p54"/>
          <p:cNvSpPr txBox="1">
            <a:spLocks noGrp="1"/>
          </p:cNvSpPr>
          <p:nvPr>
            <p:ph type="sldNum" idx="12"/>
          </p:nvPr>
        </p:nvSpPr>
        <p:spPr>
          <a:xfrm>
            <a:off x="4673600" y="6356351"/>
            <a:ext cx="2844800" cy="365125"/>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a:pPr/>
              <a:t>37</a:t>
            </a:fld>
            <a:endParaRPr/>
          </a:p>
        </p:txBody>
      </p:sp>
      <p:sp>
        <p:nvSpPr>
          <p:cNvPr id="382" name="Google Shape;382;p54"/>
          <p:cNvSpPr txBox="1">
            <a:spLocks noGrp="1"/>
          </p:cNvSpPr>
          <p:nvPr>
            <p:ph type="title"/>
          </p:nvPr>
        </p:nvSpPr>
        <p:spPr>
          <a:xfrm>
            <a:off x="643467" y="126371"/>
            <a:ext cx="10972800" cy="607723"/>
          </a:xfrm>
          <a:prstGeom prst="rect">
            <a:avLst/>
          </a:prstGeom>
          <a:noFill/>
          <a:ln>
            <a:noFill/>
          </a:ln>
        </p:spPr>
        <p:txBody>
          <a:bodyPr spcFirstLastPara="1" vert="horz" wrap="square" lIns="91433" tIns="45700" rIns="91433" bIns="45700" rtlCol="0" anchor="ctr" anchorCtr="0">
            <a:noAutofit/>
          </a:bodyPr>
          <a:lstStyle/>
          <a:p>
            <a:pPr>
              <a:buSzPts val="2400"/>
            </a:pPr>
            <a:r>
              <a:rPr lang="en-US" b="1" dirty="0"/>
              <a:t>2. Get predictions from trained Model </a:t>
            </a:r>
          </a:p>
        </p:txBody>
      </p:sp>
    </p:spTree>
    <p:extLst>
      <p:ext uri="{BB962C8B-B14F-4D97-AF65-F5344CB8AC3E}">
        <p14:creationId xmlns:p14="http://schemas.microsoft.com/office/powerpoint/2010/main" val="31194683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5"/>
          <p:cNvSpPr txBox="1">
            <a:spLocks noGrp="1"/>
          </p:cNvSpPr>
          <p:nvPr>
            <p:ph type="body" idx="1"/>
          </p:nvPr>
        </p:nvSpPr>
        <p:spPr>
          <a:xfrm>
            <a:off x="609600" y="988384"/>
            <a:ext cx="10972800" cy="4986353"/>
          </a:xfrm>
          <a:prstGeom prst="rect">
            <a:avLst/>
          </a:prstGeom>
          <a:noFill/>
          <a:ln>
            <a:noFill/>
          </a:ln>
        </p:spPr>
        <p:txBody>
          <a:bodyPr spcFirstLastPara="1" vert="horz" wrap="square" lIns="91433" tIns="45700" rIns="91433" bIns="45700" rtlCol="0" anchor="t" anchorCtr="0">
            <a:normAutofit/>
          </a:bodyPr>
          <a:lstStyle/>
          <a:p>
            <a:pPr marL="660395" indent="-457200">
              <a:spcBef>
                <a:spcPts val="667"/>
              </a:spcBef>
              <a:buSzPts val="2400"/>
            </a:pPr>
            <a:endParaRPr lang="en-US" dirty="0"/>
          </a:p>
          <a:p>
            <a:pPr marL="660395" indent="-457200">
              <a:spcBef>
                <a:spcPts val="667"/>
              </a:spcBef>
              <a:buSzPts val="2400"/>
            </a:pPr>
            <a:r>
              <a:rPr lang="en-US" dirty="0"/>
              <a:t>The percentages of the predicted classes will indicate whether our rule was specific towards one class or the other.</a:t>
            </a:r>
          </a:p>
          <a:p>
            <a:pPr marL="660395" indent="-457200">
              <a:spcBef>
                <a:spcPts val="667"/>
              </a:spcBef>
              <a:buSzPts val="2400"/>
            </a:pPr>
            <a:r>
              <a:rPr lang="en-US" dirty="0"/>
              <a:t>A high percentage would be indicative that our rule was specific enough to not capture irrelevant features.</a:t>
            </a:r>
          </a:p>
          <a:p>
            <a:pPr marL="338658" indent="-135463">
              <a:spcBef>
                <a:spcPts val="667"/>
              </a:spcBef>
              <a:buSzPts val="2400"/>
              <a:buNone/>
            </a:pPr>
            <a:endParaRPr dirty="0"/>
          </a:p>
        </p:txBody>
      </p:sp>
      <p:sp>
        <p:nvSpPr>
          <p:cNvPr id="388" name="Google Shape;388;p55"/>
          <p:cNvSpPr txBox="1">
            <a:spLocks noGrp="1"/>
          </p:cNvSpPr>
          <p:nvPr>
            <p:ph type="dt" idx="10"/>
          </p:nvPr>
        </p:nvSpPr>
        <p:spPr>
          <a:xfrm>
            <a:off x="609600" y="6356351"/>
            <a:ext cx="2844800" cy="365125"/>
          </a:xfrm>
          <a:prstGeom prst="rect">
            <a:avLst/>
          </a:prstGeom>
          <a:noFill/>
          <a:ln>
            <a:noFill/>
          </a:ln>
        </p:spPr>
        <p:txBody>
          <a:bodyPr spcFirstLastPara="1" vert="horz" wrap="square" lIns="91433" tIns="45700" rIns="91433" bIns="45700" rtlCol="0" anchor="ctr" anchorCtr="0">
            <a:noAutofit/>
          </a:bodyPr>
          <a:lstStyle/>
          <a:p>
            <a:r>
              <a:rPr lang="en"/>
              <a:t>September 6, 2024</a:t>
            </a:r>
            <a:endParaRPr/>
          </a:p>
        </p:txBody>
      </p:sp>
      <p:sp>
        <p:nvSpPr>
          <p:cNvPr id="389" name="Google Shape;389;p55"/>
          <p:cNvSpPr txBox="1">
            <a:spLocks noGrp="1"/>
          </p:cNvSpPr>
          <p:nvPr>
            <p:ph type="sldNum" idx="12"/>
          </p:nvPr>
        </p:nvSpPr>
        <p:spPr>
          <a:xfrm>
            <a:off x="4673600" y="6356351"/>
            <a:ext cx="2844800" cy="365125"/>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a:pPr/>
              <a:t>38</a:t>
            </a:fld>
            <a:endParaRPr/>
          </a:p>
        </p:txBody>
      </p:sp>
      <p:sp>
        <p:nvSpPr>
          <p:cNvPr id="390" name="Google Shape;390;p55"/>
          <p:cNvSpPr txBox="1">
            <a:spLocks noGrp="1"/>
          </p:cNvSpPr>
          <p:nvPr>
            <p:ph type="title"/>
          </p:nvPr>
        </p:nvSpPr>
        <p:spPr>
          <a:xfrm>
            <a:off x="643467" y="126371"/>
            <a:ext cx="10972800" cy="607723"/>
          </a:xfrm>
          <a:prstGeom prst="rect">
            <a:avLst/>
          </a:prstGeom>
          <a:noFill/>
          <a:ln>
            <a:noFill/>
          </a:ln>
        </p:spPr>
        <p:txBody>
          <a:bodyPr spcFirstLastPara="1" vert="horz" wrap="square" lIns="91433" tIns="45700" rIns="91433" bIns="45700" rtlCol="0" anchor="ctr" anchorCtr="0">
            <a:noAutofit/>
          </a:bodyPr>
          <a:lstStyle/>
          <a:p>
            <a:pPr>
              <a:buSzPts val="2400"/>
            </a:pPr>
            <a:r>
              <a:rPr lang="en" sz="3200" b="1" dirty="0"/>
              <a:t>3. Calculating Percentage of Predicted Classes</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E66ED7-639F-4A2D-98B3-BB9CB0BF9E06}"/>
              </a:ext>
            </a:extLst>
          </p:cNvPr>
          <p:cNvSpPr>
            <a:spLocks noGrp="1"/>
          </p:cNvSpPr>
          <p:nvPr>
            <p:ph type="sldNum" idx="12"/>
          </p:nvPr>
        </p:nvSpPr>
        <p:spPr/>
        <p:txBody>
          <a:bodyPr/>
          <a:lstStyle/>
          <a:p>
            <a:fld id="{00000000-1234-1234-1234-123412341234}" type="slidenum">
              <a:rPr lang="en" smtClean="0"/>
              <a:pPr/>
              <a:t>39</a:t>
            </a:fld>
            <a:endParaRPr lang="en"/>
          </a:p>
        </p:txBody>
      </p:sp>
      <p:sp>
        <p:nvSpPr>
          <p:cNvPr id="5" name="Title 4">
            <a:extLst>
              <a:ext uri="{FF2B5EF4-FFF2-40B4-BE49-F238E27FC236}">
                <a16:creationId xmlns:a16="http://schemas.microsoft.com/office/drawing/2014/main" id="{EDBF0F58-B8D1-4E11-A353-56E3B157CE74}"/>
              </a:ext>
            </a:extLst>
          </p:cNvPr>
          <p:cNvSpPr>
            <a:spLocks noGrp="1"/>
          </p:cNvSpPr>
          <p:nvPr>
            <p:ph type="title"/>
          </p:nvPr>
        </p:nvSpPr>
        <p:spPr/>
        <p:txBody>
          <a:bodyPr/>
          <a:lstStyle/>
          <a:p>
            <a:r>
              <a:rPr lang="en-US" b="1" dirty="0"/>
              <a:t>Class Diagram</a:t>
            </a:r>
          </a:p>
        </p:txBody>
      </p:sp>
      <p:pic>
        <p:nvPicPr>
          <p:cNvPr id="2" name="Picture 1">
            <a:extLst>
              <a:ext uri="{FF2B5EF4-FFF2-40B4-BE49-F238E27FC236}">
                <a16:creationId xmlns:a16="http://schemas.microsoft.com/office/drawing/2014/main" id="{E2A7CA20-2774-4A0E-A433-21B1AAEDC9FB}"/>
              </a:ext>
            </a:extLst>
          </p:cNvPr>
          <p:cNvPicPr>
            <a:picLocks noChangeAspect="1"/>
          </p:cNvPicPr>
          <p:nvPr/>
        </p:nvPicPr>
        <p:blipFill>
          <a:blip r:embed="rId2"/>
          <a:stretch>
            <a:fillRect/>
          </a:stretch>
        </p:blipFill>
        <p:spPr>
          <a:xfrm>
            <a:off x="3321646" y="989522"/>
            <a:ext cx="5548708" cy="5742107"/>
          </a:xfrm>
          <a:prstGeom prst="rect">
            <a:avLst/>
          </a:prstGeom>
        </p:spPr>
      </p:pic>
    </p:spTree>
    <p:extLst>
      <p:ext uri="{BB962C8B-B14F-4D97-AF65-F5344CB8AC3E}">
        <p14:creationId xmlns:p14="http://schemas.microsoft.com/office/powerpoint/2010/main" val="274202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FDE825-0D19-46DB-B5E8-1F1761F80589}"/>
              </a:ext>
            </a:extLst>
          </p:cNvPr>
          <p:cNvSpPr>
            <a:spLocks noGrp="1"/>
          </p:cNvSpPr>
          <p:nvPr>
            <p:ph idx="1"/>
          </p:nvPr>
        </p:nvSpPr>
        <p:spPr/>
        <p:txBody>
          <a:bodyPr/>
          <a:lstStyle/>
          <a:p>
            <a:endParaRPr lang="en-US" dirty="0"/>
          </a:p>
          <a:p>
            <a:r>
              <a:rPr lang="en-US" dirty="0"/>
              <a:t>Explainable AI (XAI) is crucial in clinical settings to improve transparency and trust in healthcare applications.</a:t>
            </a:r>
          </a:p>
          <a:p>
            <a:r>
              <a:rPr lang="en-US" dirty="0"/>
              <a:t>Though effective, tree ensemble models like gradient boosting and random forests are often seen as black boxes.</a:t>
            </a:r>
          </a:p>
          <a:p>
            <a:endParaRPr lang="en-US" dirty="0"/>
          </a:p>
        </p:txBody>
      </p:sp>
      <p:sp>
        <p:nvSpPr>
          <p:cNvPr id="3" name="Date Placeholder 2">
            <a:extLst>
              <a:ext uri="{FF2B5EF4-FFF2-40B4-BE49-F238E27FC236}">
                <a16:creationId xmlns:a16="http://schemas.microsoft.com/office/drawing/2014/main" id="{42E0B665-389D-46B8-963A-195891F0E73D}"/>
              </a:ext>
            </a:extLst>
          </p:cNvPr>
          <p:cNvSpPr>
            <a:spLocks noGrp="1"/>
          </p:cNvSpPr>
          <p:nvPr>
            <p:ph type="dt" sz="half" idx="10"/>
          </p:nvPr>
        </p:nvSpPr>
        <p:spPr/>
        <p:txBody>
          <a:bodyPr/>
          <a:lstStyle/>
          <a:p>
            <a:r>
              <a:rPr lang="en-US" dirty="0"/>
              <a:t>September 5, 2024</a:t>
            </a:r>
          </a:p>
        </p:txBody>
      </p:sp>
      <p:sp>
        <p:nvSpPr>
          <p:cNvPr id="4" name="Slide Number Placeholder 3">
            <a:extLst>
              <a:ext uri="{FF2B5EF4-FFF2-40B4-BE49-F238E27FC236}">
                <a16:creationId xmlns:a16="http://schemas.microsoft.com/office/drawing/2014/main" id="{8BCC67A2-7704-4B13-B151-80519013F0F6}"/>
              </a:ext>
            </a:extLst>
          </p:cNvPr>
          <p:cNvSpPr>
            <a:spLocks noGrp="1"/>
          </p:cNvSpPr>
          <p:nvPr>
            <p:ph type="sldNum" sz="quarter" idx="12"/>
          </p:nvPr>
        </p:nvSpPr>
        <p:spPr/>
        <p:txBody>
          <a:bodyPr/>
          <a:lstStyle/>
          <a:p>
            <a:fld id="{88279435-30EF-C241-87D1-8D13B984C0EB}" type="slidenum">
              <a:rPr lang="en-US" smtClean="0"/>
              <a:pPr/>
              <a:t>4</a:t>
            </a:fld>
            <a:endParaRPr lang="en-US"/>
          </a:p>
        </p:txBody>
      </p:sp>
      <p:sp>
        <p:nvSpPr>
          <p:cNvPr id="5" name="Title 4">
            <a:extLst>
              <a:ext uri="{FF2B5EF4-FFF2-40B4-BE49-F238E27FC236}">
                <a16:creationId xmlns:a16="http://schemas.microsoft.com/office/drawing/2014/main" id="{3838BB1A-AC9D-477E-893F-E39ED4150DF2}"/>
              </a:ext>
            </a:extLst>
          </p:cNvPr>
          <p:cNvSpPr>
            <a:spLocks noGrp="1"/>
          </p:cNvSpPr>
          <p:nvPr>
            <p:ph type="title"/>
          </p:nvPr>
        </p:nvSpPr>
        <p:spPr/>
        <p:txBody>
          <a:bodyPr/>
          <a:lstStyle/>
          <a:p>
            <a:r>
              <a:rPr lang="en-US" b="1" dirty="0"/>
              <a:t>Introduction</a:t>
            </a:r>
          </a:p>
        </p:txBody>
      </p:sp>
    </p:spTree>
    <p:extLst>
      <p:ext uri="{BB962C8B-B14F-4D97-AF65-F5344CB8AC3E}">
        <p14:creationId xmlns:p14="http://schemas.microsoft.com/office/powerpoint/2010/main" val="38540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E66ED7-639F-4A2D-98B3-BB9CB0BF9E06}"/>
              </a:ext>
            </a:extLst>
          </p:cNvPr>
          <p:cNvSpPr>
            <a:spLocks noGrp="1"/>
          </p:cNvSpPr>
          <p:nvPr>
            <p:ph type="sldNum" idx="12"/>
          </p:nvPr>
        </p:nvSpPr>
        <p:spPr/>
        <p:txBody>
          <a:bodyPr/>
          <a:lstStyle/>
          <a:p>
            <a:fld id="{00000000-1234-1234-1234-123412341234}" type="slidenum">
              <a:rPr lang="en" smtClean="0"/>
              <a:pPr/>
              <a:t>40</a:t>
            </a:fld>
            <a:endParaRPr lang="en"/>
          </a:p>
        </p:txBody>
      </p:sp>
      <p:sp>
        <p:nvSpPr>
          <p:cNvPr id="5" name="Title 4">
            <a:extLst>
              <a:ext uri="{FF2B5EF4-FFF2-40B4-BE49-F238E27FC236}">
                <a16:creationId xmlns:a16="http://schemas.microsoft.com/office/drawing/2014/main" id="{EDBF0F58-B8D1-4E11-A353-56E3B157CE74}"/>
              </a:ext>
            </a:extLst>
          </p:cNvPr>
          <p:cNvSpPr>
            <a:spLocks noGrp="1"/>
          </p:cNvSpPr>
          <p:nvPr>
            <p:ph type="title"/>
          </p:nvPr>
        </p:nvSpPr>
        <p:spPr/>
        <p:txBody>
          <a:bodyPr/>
          <a:lstStyle/>
          <a:p>
            <a:r>
              <a:rPr lang="en-US" b="1" dirty="0"/>
              <a:t>Sequence Diagram</a:t>
            </a:r>
          </a:p>
        </p:txBody>
      </p:sp>
      <p:pic>
        <p:nvPicPr>
          <p:cNvPr id="1026" name="Picture 2">
            <a:extLst>
              <a:ext uri="{FF2B5EF4-FFF2-40B4-BE49-F238E27FC236}">
                <a16:creationId xmlns:a16="http://schemas.microsoft.com/office/drawing/2014/main" id="{69A5D490-9459-4BEB-AE7F-6026CF4286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123474"/>
            <a:ext cx="11044767" cy="5290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9023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A1CB38-EDBC-4912-B38E-49898854546D}"/>
              </a:ext>
            </a:extLst>
          </p:cNvPr>
          <p:cNvSpPr>
            <a:spLocks noGrp="1"/>
          </p:cNvSpPr>
          <p:nvPr>
            <p:ph type="body" idx="1"/>
          </p:nvPr>
        </p:nvSpPr>
        <p:spPr/>
        <p:txBody>
          <a:bodyPr/>
          <a:lstStyle/>
          <a:p>
            <a:r>
              <a:rPr lang="en-US" dirty="0"/>
              <a:t>To display the functionality of our library, we created a user-friendly frontend using HTML and CSS which we connected to our python library by calling it in our Flask app.</a:t>
            </a:r>
          </a:p>
        </p:txBody>
      </p:sp>
      <p:sp>
        <p:nvSpPr>
          <p:cNvPr id="3" name="Date Placeholder 2">
            <a:extLst>
              <a:ext uri="{FF2B5EF4-FFF2-40B4-BE49-F238E27FC236}">
                <a16:creationId xmlns:a16="http://schemas.microsoft.com/office/drawing/2014/main" id="{7FF849BF-E9CC-46FE-8A38-5F321717BAA9}"/>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53F28283-8956-4EFA-B501-C7C110F1EF26}"/>
              </a:ext>
            </a:extLst>
          </p:cNvPr>
          <p:cNvSpPr>
            <a:spLocks noGrp="1"/>
          </p:cNvSpPr>
          <p:nvPr>
            <p:ph type="sldNum" idx="12"/>
          </p:nvPr>
        </p:nvSpPr>
        <p:spPr/>
        <p:txBody>
          <a:bodyPr/>
          <a:lstStyle/>
          <a:p>
            <a:fld id="{00000000-1234-1234-1234-123412341234}" type="slidenum">
              <a:rPr lang="en" smtClean="0"/>
              <a:pPr/>
              <a:t>41</a:t>
            </a:fld>
            <a:endParaRPr lang="en"/>
          </a:p>
        </p:txBody>
      </p:sp>
      <p:sp>
        <p:nvSpPr>
          <p:cNvPr id="5" name="Title 4">
            <a:extLst>
              <a:ext uri="{FF2B5EF4-FFF2-40B4-BE49-F238E27FC236}">
                <a16:creationId xmlns:a16="http://schemas.microsoft.com/office/drawing/2014/main" id="{E50C2D9D-BA6F-4CF2-8E64-EE30E2562A76}"/>
              </a:ext>
            </a:extLst>
          </p:cNvPr>
          <p:cNvSpPr>
            <a:spLocks noGrp="1"/>
          </p:cNvSpPr>
          <p:nvPr>
            <p:ph type="title"/>
          </p:nvPr>
        </p:nvSpPr>
        <p:spPr/>
        <p:txBody>
          <a:bodyPr/>
          <a:lstStyle/>
          <a:p>
            <a:r>
              <a:rPr lang="en-US" b="1" dirty="0"/>
              <a:t>Front End</a:t>
            </a:r>
          </a:p>
        </p:txBody>
      </p:sp>
      <p:pic>
        <p:nvPicPr>
          <p:cNvPr id="8" name="Picture 7">
            <a:extLst>
              <a:ext uri="{FF2B5EF4-FFF2-40B4-BE49-F238E27FC236}">
                <a16:creationId xmlns:a16="http://schemas.microsoft.com/office/drawing/2014/main" id="{DD9FE677-249F-44D6-AC74-B57F450702E3}"/>
              </a:ext>
            </a:extLst>
          </p:cNvPr>
          <p:cNvPicPr>
            <a:picLocks noChangeAspect="1"/>
          </p:cNvPicPr>
          <p:nvPr/>
        </p:nvPicPr>
        <p:blipFill>
          <a:blip r:embed="rId2"/>
          <a:stretch>
            <a:fillRect/>
          </a:stretch>
        </p:blipFill>
        <p:spPr>
          <a:xfrm>
            <a:off x="1428749" y="3168749"/>
            <a:ext cx="4051301" cy="2700867"/>
          </a:xfrm>
          <a:prstGeom prst="rect">
            <a:avLst/>
          </a:prstGeom>
        </p:spPr>
      </p:pic>
      <p:pic>
        <p:nvPicPr>
          <p:cNvPr id="9" name="Picture 8">
            <a:extLst>
              <a:ext uri="{FF2B5EF4-FFF2-40B4-BE49-F238E27FC236}">
                <a16:creationId xmlns:a16="http://schemas.microsoft.com/office/drawing/2014/main" id="{B213FAAD-AB70-4A08-AE44-A6232948AC9F}"/>
              </a:ext>
            </a:extLst>
          </p:cNvPr>
          <p:cNvPicPr>
            <a:picLocks noChangeAspect="1"/>
          </p:cNvPicPr>
          <p:nvPr/>
        </p:nvPicPr>
        <p:blipFill>
          <a:blip r:embed="rId3"/>
          <a:stretch>
            <a:fillRect/>
          </a:stretch>
        </p:blipFill>
        <p:spPr>
          <a:xfrm>
            <a:off x="6926262" y="3852432"/>
            <a:ext cx="3419475" cy="1333500"/>
          </a:xfrm>
          <a:prstGeom prst="rect">
            <a:avLst/>
          </a:prstGeom>
        </p:spPr>
      </p:pic>
      <p:sp>
        <p:nvSpPr>
          <p:cNvPr id="10" name="TextBox 9">
            <a:extLst>
              <a:ext uri="{FF2B5EF4-FFF2-40B4-BE49-F238E27FC236}">
                <a16:creationId xmlns:a16="http://schemas.microsoft.com/office/drawing/2014/main" id="{0519CBB4-CD5A-4C22-9158-6CAF4CE6AD1D}"/>
              </a:ext>
            </a:extLst>
          </p:cNvPr>
          <p:cNvSpPr txBox="1"/>
          <p:nvPr/>
        </p:nvSpPr>
        <p:spPr>
          <a:xfrm>
            <a:off x="2032000" y="5881898"/>
            <a:ext cx="2844799" cy="369332"/>
          </a:xfrm>
          <a:prstGeom prst="rect">
            <a:avLst/>
          </a:prstGeom>
          <a:noFill/>
        </p:spPr>
        <p:txBody>
          <a:bodyPr wrap="square" rtlCol="0">
            <a:spAutoFit/>
          </a:bodyPr>
          <a:lstStyle/>
          <a:p>
            <a:pPr algn="ctr"/>
            <a:r>
              <a:rPr lang="en-US" dirty="0"/>
              <a:t>Frontend development</a:t>
            </a:r>
          </a:p>
        </p:txBody>
      </p:sp>
      <p:sp>
        <p:nvSpPr>
          <p:cNvPr id="11" name="TextBox 10">
            <a:extLst>
              <a:ext uri="{FF2B5EF4-FFF2-40B4-BE49-F238E27FC236}">
                <a16:creationId xmlns:a16="http://schemas.microsoft.com/office/drawing/2014/main" id="{C41C4EED-599D-4342-8A72-1D12610B3AE5}"/>
              </a:ext>
            </a:extLst>
          </p:cNvPr>
          <p:cNvSpPr txBox="1"/>
          <p:nvPr/>
        </p:nvSpPr>
        <p:spPr>
          <a:xfrm>
            <a:off x="6809317" y="5881898"/>
            <a:ext cx="4070350" cy="369332"/>
          </a:xfrm>
          <a:prstGeom prst="rect">
            <a:avLst/>
          </a:prstGeom>
          <a:noFill/>
        </p:spPr>
        <p:txBody>
          <a:bodyPr wrap="square" rtlCol="0">
            <a:spAutoFit/>
          </a:bodyPr>
          <a:lstStyle/>
          <a:p>
            <a:pPr algn="ctr"/>
            <a:r>
              <a:rPr lang="en-US" dirty="0"/>
              <a:t>Web development framework</a:t>
            </a:r>
          </a:p>
        </p:txBody>
      </p:sp>
    </p:spTree>
    <p:extLst>
      <p:ext uri="{BB962C8B-B14F-4D97-AF65-F5344CB8AC3E}">
        <p14:creationId xmlns:p14="http://schemas.microsoft.com/office/powerpoint/2010/main" val="24103125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9DF6C1-4398-44E9-AC89-7E819F112C15}"/>
              </a:ext>
            </a:extLst>
          </p:cNvPr>
          <p:cNvSpPr>
            <a:spLocks noGrp="1"/>
          </p:cNvSpPr>
          <p:nvPr>
            <p:ph type="body" idx="1"/>
          </p:nvPr>
        </p:nvSpPr>
        <p:spPr/>
        <p:txBody>
          <a:bodyPr/>
          <a:lstStyle/>
          <a:p>
            <a:r>
              <a:rPr lang="en-US" dirty="0"/>
              <a:t>Login/Signup page for verified access for only Doctors to sensitive patient information.</a:t>
            </a:r>
          </a:p>
        </p:txBody>
      </p:sp>
      <p:sp>
        <p:nvSpPr>
          <p:cNvPr id="3" name="Date Placeholder 2">
            <a:extLst>
              <a:ext uri="{FF2B5EF4-FFF2-40B4-BE49-F238E27FC236}">
                <a16:creationId xmlns:a16="http://schemas.microsoft.com/office/drawing/2014/main" id="{AE8B13A3-349E-4A72-9CB2-918E91EE2285}"/>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F153FD8C-70EF-4CEC-9821-F120B87B62B6}"/>
              </a:ext>
            </a:extLst>
          </p:cNvPr>
          <p:cNvSpPr>
            <a:spLocks noGrp="1"/>
          </p:cNvSpPr>
          <p:nvPr>
            <p:ph type="sldNum" idx="12"/>
          </p:nvPr>
        </p:nvSpPr>
        <p:spPr/>
        <p:txBody>
          <a:bodyPr/>
          <a:lstStyle/>
          <a:p>
            <a:fld id="{00000000-1234-1234-1234-123412341234}" type="slidenum">
              <a:rPr lang="en" smtClean="0"/>
              <a:pPr/>
              <a:t>42</a:t>
            </a:fld>
            <a:endParaRPr lang="en"/>
          </a:p>
        </p:txBody>
      </p:sp>
      <p:sp>
        <p:nvSpPr>
          <p:cNvPr id="5" name="Title 4">
            <a:extLst>
              <a:ext uri="{FF2B5EF4-FFF2-40B4-BE49-F238E27FC236}">
                <a16:creationId xmlns:a16="http://schemas.microsoft.com/office/drawing/2014/main" id="{B14C41A4-D440-41F9-973D-9CD1C321FE53}"/>
              </a:ext>
            </a:extLst>
          </p:cNvPr>
          <p:cNvSpPr>
            <a:spLocks noGrp="1"/>
          </p:cNvSpPr>
          <p:nvPr>
            <p:ph type="title"/>
          </p:nvPr>
        </p:nvSpPr>
        <p:spPr/>
        <p:txBody>
          <a:bodyPr/>
          <a:lstStyle/>
          <a:p>
            <a:r>
              <a:rPr lang="en-US" b="1" dirty="0"/>
              <a:t>Login/Signup Page</a:t>
            </a:r>
          </a:p>
        </p:txBody>
      </p:sp>
      <p:pic>
        <p:nvPicPr>
          <p:cNvPr id="7" name="Picture 6">
            <a:extLst>
              <a:ext uri="{FF2B5EF4-FFF2-40B4-BE49-F238E27FC236}">
                <a16:creationId xmlns:a16="http://schemas.microsoft.com/office/drawing/2014/main" id="{1D2BDD57-9982-4F70-A8B6-5ABD12ABA82C}"/>
              </a:ext>
            </a:extLst>
          </p:cNvPr>
          <p:cNvPicPr>
            <a:picLocks noChangeAspect="1"/>
          </p:cNvPicPr>
          <p:nvPr/>
        </p:nvPicPr>
        <p:blipFill>
          <a:blip r:embed="rId2"/>
          <a:stretch>
            <a:fillRect/>
          </a:stretch>
        </p:blipFill>
        <p:spPr>
          <a:xfrm>
            <a:off x="2573867" y="2125733"/>
            <a:ext cx="7044266" cy="3849004"/>
          </a:xfrm>
          <a:prstGeom prst="rect">
            <a:avLst/>
          </a:prstGeom>
        </p:spPr>
      </p:pic>
    </p:spTree>
    <p:extLst>
      <p:ext uri="{BB962C8B-B14F-4D97-AF65-F5344CB8AC3E}">
        <p14:creationId xmlns:p14="http://schemas.microsoft.com/office/powerpoint/2010/main" val="35844050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CA31B2-7391-40B9-8ED6-DF97375030A8}"/>
              </a:ext>
            </a:extLst>
          </p:cNvPr>
          <p:cNvSpPr>
            <a:spLocks noGrp="1"/>
          </p:cNvSpPr>
          <p:nvPr>
            <p:ph type="body" idx="1"/>
          </p:nvPr>
        </p:nvSpPr>
        <p:spPr/>
        <p:txBody>
          <a:bodyPr/>
          <a:lstStyle/>
          <a:p>
            <a:r>
              <a:rPr lang="en-US" dirty="0"/>
              <a:t>A dashboard that verifies if a Patient’s data is available, runs the model and extracts the rules to showcase to the Doctor the AI models thought process. </a:t>
            </a:r>
          </a:p>
        </p:txBody>
      </p:sp>
      <p:sp>
        <p:nvSpPr>
          <p:cNvPr id="3" name="Date Placeholder 2">
            <a:extLst>
              <a:ext uri="{FF2B5EF4-FFF2-40B4-BE49-F238E27FC236}">
                <a16:creationId xmlns:a16="http://schemas.microsoft.com/office/drawing/2014/main" id="{3E31F1C4-8F58-4AF4-868A-EE6B2847AFB9}"/>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7D42DF4B-D645-4200-B880-E2B00F978937}"/>
              </a:ext>
            </a:extLst>
          </p:cNvPr>
          <p:cNvSpPr>
            <a:spLocks noGrp="1"/>
          </p:cNvSpPr>
          <p:nvPr>
            <p:ph type="sldNum" idx="12"/>
          </p:nvPr>
        </p:nvSpPr>
        <p:spPr/>
        <p:txBody>
          <a:bodyPr/>
          <a:lstStyle/>
          <a:p>
            <a:fld id="{00000000-1234-1234-1234-123412341234}" type="slidenum">
              <a:rPr lang="en" smtClean="0"/>
              <a:pPr/>
              <a:t>43</a:t>
            </a:fld>
            <a:endParaRPr lang="en"/>
          </a:p>
        </p:txBody>
      </p:sp>
      <p:sp>
        <p:nvSpPr>
          <p:cNvPr id="5" name="Title 4">
            <a:extLst>
              <a:ext uri="{FF2B5EF4-FFF2-40B4-BE49-F238E27FC236}">
                <a16:creationId xmlns:a16="http://schemas.microsoft.com/office/drawing/2014/main" id="{0843D499-024F-42FA-BBB9-294396533790}"/>
              </a:ext>
            </a:extLst>
          </p:cNvPr>
          <p:cNvSpPr>
            <a:spLocks noGrp="1"/>
          </p:cNvSpPr>
          <p:nvPr>
            <p:ph type="title"/>
          </p:nvPr>
        </p:nvSpPr>
        <p:spPr/>
        <p:txBody>
          <a:bodyPr/>
          <a:lstStyle/>
          <a:p>
            <a:r>
              <a:rPr lang="en-US" b="1" dirty="0"/>
              <a:t>Doctor’s Dashboard</a:t>
            </a:r>
          </a:p>
        </p:txBody>
      </p:sp>
      <p:pic>
        <p:nvPicPr>
          <p:cNvPr id="7" name="Picture 6">
            <a:extLst>
              <a:ext uri="{FF2B5EF4-FFF2-40B4-BE49-F238E27FC236}">
                <a16:creationId xmlns:a16="http://schemas.microsoft.com/office/drawing/2014/main" id="{96ABF977-6F6B-49C5-A5A2-42B3C730E396}"/>
              </a:ext>
            </a:extLst>
          </p:cNvPr>
          <p:cNvPicPr>
            <a:picLocks noChangeAspect="1"/>
          </p:cNvPicPr>
          <p:nvPr/>
        </p:nvPicPr>
        <p:blipFill>
          <a:blip r:embed="rId2"/>
          <a:stretch>
            <a:fillRect/>
          </a:stretch>
        </p:blipFill>
        <p:spPr>
          <a:xfrm>
            <a:off x="486302" y="2659079"/>
            <a:ext cx="5601231" cy="3067201"/>
          </a:xfrm>
          <a:prstGeom prst="rect">
            <a:avLst/>
          </a:prstGeom>
        </p:spPr>
      </p:pic>
      <p:pic>
        <p:nvPicPr>
          <p:cNvPr id="9" name="Picture 8">
            <a:extLst>
              <a:ext uri="{FF2B5EF4-FFF2-40B4-BE49-F238E27FC236}">
                <a16:creationId xmlns:a16="http://schemas.microsoft.com/office/drawing/2014/main" id="{9E9DC4D0-5A2D-4FC5-972E-DC02770C1E6B}"/>
              </a:ext>
            </a:extLst>
          </p:cNvPr>
          <p:cNvPicPr>
            <a:picLocks noChangeAspect="1"/>
          </p:cNvPicPr>
          <p:nvPr/>
        </p:nvPicPr>
        <p:blipFill>
          <a:blip r:embed="rId3"/>
          <a:stretch>
            <a:fillRect/>
          </a:stretch>
        </p:blipFill>
        <p:spPr>
          <a:xfrm>
            <a:off x="6096000" y="2650292"/>
            <a:ext cx="5601230" cy="3075988"/>
          </a:xfrm>
          <a:prstGeom prst="rect">
            <a:avLst/>
          </a:prstGeom>
        </p:spPr>
      </p:pic>
    </p:spTree>
    <p:extLst>
      <p:ext uri="{BB962C8B-B14F-4D97-AF65-F5344CB8AC3E}">
        <p14:creationId xmlns:p14="http://schemas.microsoft.com/office/powerpoint/2010/main" val="4189576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0"/>
          <p:cNvSpPr txBox="1">
            <a:spLocks noGrp="1"/>
          </p:cNvSpPr>
          <p:nvPr>
            <p:ph type="dt" idx="10"/>
          </p:nvPr>
        </p:nvSpPr>
        <p:spPr>
          <a:xfrm>
            <a:off x="609600" y="6356351"/>
            <a:ext cx="2844800" cy="365200"/>
          </a:xfrm>
          <a:prstGeom prst="rect">
            <a:avLst/>
          </a:prstGeom>
          <a:noFill/>
          <a:ln>
            <a:noFill/>
          </a:ln>
        </p:spPr>
        <p:txBody>
          <a:bodyPr spcFirstLastPara="1" vert="horz" wrap="square" lIns="91433" tIns="45700" rIns="91433" bIns="45700" rtlCol="0" anchor="ctr" anchorCtr="0">
            <a:noAutofit/>
          </a:bodyPr>
          <a:lstStyle/>
          <a:p>
            <a:r>
              <a:rPr lang="en"/>
              <a:t>September 6, 2024</a:t>
            </a:r>
            <a:endParaRPr/>
          </a:p>
        </p:txBody>
      </p:sp>
      <p:sp>
        <p:nvSpPr>
          <p:cNvPr id="266" name="Google Shape;266;p40"/>
          <p:cNvSpPr txBox="1">
            <a:spLocks noGrp="1"/>
          </p:cNvSpPr>
          <p:nvPr>
            <p:ph type="sldNum" idx="12"/>
          </p:nvPr>
        </p:nvSpPr>
        <p:spPr>
          <a:xfrm>
            <a:off x="4673600" y="6356351"/>
            <a:ext cx="2844800" cy="365200"/>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a:pPr/>
              <a:t>44</a:t>
            </a:fld>
            <a:endParaRPr/>
          </a:p>
        </p:txBody>
      </p:sp>
      <p:sp>
        <p:nvSpPr>
          <p:cNvPr id="267" name="Google Shape;267;p40"/>
          <p:cNvSpPr txBox="1">
            <a:spLocks noGrp="1"/>
          </p:cNvSpPr>
          <p:nvPr>
            <p:ph type="ctrTitle"/>
          </p:nvPr>
        </p:nvSpPr>
        <p:spPr>
          <a:xfrm>
            <a:off x="886713" y="2140771"/>
            <a:ext cx="10363200" cy="3025200"/>
          </a:xfrm>
          <a:prstGeom prst="rect">
            <a:avLst/>
          </a:prstGeom>
          <a:noFill/>
          <a:ln>
            <a:noFill/>
          </a:ln>
        </p:spPr>
        <p:txBody>
          <a:bodyPr spcFirstLastPara="1" vert="horz" wrap="square" lIns="91433" tIns="45700" rIns="91433" bIns="45700" rtlCol="0" anchor="ctr" anchorCtr="0">
            <a:noAutofit/>
          </a:bodyPr>
          <a:lstStyle/>
          <a:p>
            <a:pPr>
              <a:lnSpc>
                <a:spcPct val="150000"/>
              </a:lnSpc>
            </a:pPr>
            <a:r>
              <a:rPr lang="en-US" sz="5400" b="1" dirty="0"/>
              <a:t>Results</a:t>
            </a:r>
          </a:p>
        </p:txBody>
      </p:sp>
    </p:spTree>
    <p:extLst>
      <p:ext uri="{BB962C8B-B14F-4D97-AF65-F5344CB8AC3E}">
        <p14:creationId xmlns:p14="http://schemas.microsoft.com/office/powerpoint/2010/main" val="30750379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5"/>
          <p:cNvSpPr txBox="1">
            <a:spLocks noGrp="1"/>
          </p:cNvSpPr>
          <p:nvPr>
            <p:ph type="body" idx="1"/>
          </p:nvPr>
        </p:nvSpPr>
        <p:spPr>
          <a:xfrm>
            <a:off x="609600" y="988384"/>
            <a:ext cx="10972800" cy="4986353"/>
          </a:xfrm>
          <a:prstGeom prst="rect">
            <a:avLst/>
          </a:prstGeom>
          <a:noFill/>
          <a:ln>
            <a:noFill/>
          </a:ln>
        </p:spPr>
        <p:txBody>
          <a:bodyPr spcFirstLastPara="1" vert="horz" wrap="square" lIns="91433" tIns="45700" rIns="91433" bIns="45700" rtlCol="0" anchor="t" anchorCtr="0">
            <a:normAutofit/>
          </a:bodyPr>
          <a:lstStyle/>
          <a:p>
            <a:pPr marL="660395" indent="-457200">
              <a:spcBef>
                <a:spcPts val="0"/>
              </a:spcBef>
              <a:buSzPts val="2400"/>
            </a:pPr>
            <a:r>
              <a:rPr lang="en-US" dirty="0"/>
              <a:t>An initial experiment was set up on the breast cancer dataset. </a:t>
            </a:r>
          </a:p>
          <a:p>
            <a:pPr marL="660395" indent="-457200">
              <a:spcBef>
                <a:spcPts val="0"/>
              </a:spcBef>
              <a:buSzPts val="2400"/>
            </a:pPr>
            <a:r>
              <a:rPr lang="en-US" dirty="0"/>
              <a:t>The dataset has 30 different features all having numerical values.</a:t>
            </a:r>
          </a:p>
          <a:p>
            <a:pPr marL="660395" indent="-457200">
              <a:spcBef>
                <a:spcPts val="0"/>
              </a:spcBef>
              <a:buSzPts val="2400"/>
            </a:pPr>
            <a:r>
              <a:rPr lang="en-US" dirty="0"/>
              <a:t>The dataset has 569 individual samples.</a:t>
            </a:r>
          </a:p>
          <a:p>
            <a:pPr marL="660395" indent="-457200">
              <a:spcBef>
                <a:spcPts val="0"/>
              </a:spcBef>
              <a:buSzPts val="2400"/>
            </a:pPr>
            <a:r>
              <a:rPr lang="en-US" dirty="0"/>
              <a:t>Top 5 features were selected from the final feature </a:t>
            </a:r>
            <a:r>
              <a:rPr lang="en-US"/>
              <a:t>frequency based filtering</a:t>
            </a:r>
            <a:endParaRPr lang="en-US" dirty="0"/>
          </a:p>
          <a:p>
            <a:pPr marL="338658" indent="-135463">
              <a:spcBef>
                <a:spcPts val="0"/>
              </a:spcBef>
              <a:buSzPts val="2400"/>
              <a:buNone/>
            </a:pPr>
            <a:endParaRPr dirty="0"/>
          </a:p>
          <a:p>
            <a:pPr marL="338658" indent="-135463">
              <a:spcBef>
                <a:spcPts val="667"/>
              </a:spcBef>
              <a:buSzPts val="2400"/>
              <a:buNone/>
            </a:pPr>
            <a:endParaRPr dirty="0"/>
          </a:p>
          <a:p>
            <a:pPr marL="338658" indent="-135463">
              <a:spcBef>
                <a:spcPts val="667"/>
              </a:spcBef>
              <a:buSzPts val="2400"/>
              <a:buNone/>
            </a:pPr>
            <a:endParaRPr dirty="0"/>
          </a:p>
        </p:txBody>
      </p:sp>
      <p:sp>
        <p:nvSpPr>
          <p:cNvPr id="388" name="Google Shape;388;p55"/>
          <p:cNvSpPr txBox="1">
            <a:spLocks noGrp="1"/>
          </p:cNvSpPr>
          <p:nvPr>
            <p:ph type="dt" idx="10"/>
          </p:nvPr>
        </p:nvSpPr>
        <p:spPr>
          <a:xfrm>
            <a:off x="609600" y="6356351"/>
            <a:ext cx="2844800" cy="365125"/>
          </a:xfrm>
          <a:prstGeom prst="rect">
            <a:avLst/>
          </a:prstGeom>
          <a:noFill/>
          <a:ln>
            <a:noFill/>
          </a:ln>
        </p:spPr>
        <p:txBody>
          <a:bodyPr spcFirstLastPara="1" vert="horz" wrap="square" lIns="91433" tIns="45700" rIns="91433" bIns="45700" rtlCol="0" anchor="ctr" anchorCtr="0">
            <a:noAutofit/>
          </a:bodyPr>
          <a:lstStyle/>
          <a:p>
            <a:r>
              <a:rPr lang="en"/>
              <a:t>September 6, 2024</a:t>
            </a:r>
            <a:endParaRPr/>
          </a:p>
        </p:txBody>
      </p:sp>
      <p:sp>
        <p:nvSpPr>
          <p:cNvPr id="389" name="Google Shape;389;p55"/>
          <p:cNvSpPr txBox="1">
            <a:spLocks noGrp="1"/>
          </p:cNvSpPr>
          <p:nvPr>
            <p:ph type="sldNum" idx="12"/>
          </p:nvPr>
        </p:nvSpPr>
        <p:spPr>
          <a:xfrm>
            <a:off x="4673600" y="6356351"/>
            <a:ext cx="2844800" cy="365125"/>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a:pPr/>
              <a:t>45</a:t>
            </a:fld>
            <a:endParaRPr/>
          </a:p>
        </p:txBody>
      </p:sp>
      <p:sp>
        <p:nvSpPr>
          <p:cNvPr id="390" name="Google Shape;390;p55"/>
          <p:cNvSpPr txBox="1">
            <a:spLocks noGrp="1"/>
          </p:cNvSpPr>
          <p:nvPr>
            <p:ph type="title"/>
          </p:nvPr>
        </p:nvSpPr>
        <p:spPr>
          <a:xfrm>
            <a:off x="643467" y="126371"/>
            <a:ext cx="10972800" cy="607723"/>
          </a:xfrm>
          <a:prstGeom prst="rect">
            <a:avLst/>
          </a:prstGeom>
          <a:noFill/>
          <a:ln>
            <a:noFill/>
          </a:ln>
        </p:spPr>
        <p:txBody>
          <a:bodyPr spcFirstLastPara="1" vert="horz" wrap="square" lIns="91433" tIns="45700" rIns="91433" bIns="45700" rtlCol="0" anchor="ctr" anchorCtr="0">
            <a:noAutofit/>
          </a:bodyPr>
          <a:lstStyle/>
          <a:p>
            <a:pPr>
              <a:buSzPts val="2400"/>
            </a:pPr>
            <a:r>
              <a:rPr lang="en" sz="3200" b="1" dirty="0"/>
              <a:t>Results </a:t>
            </a:r>
            <a:endParaRPr dirty="0"/>
          </a:p>
        </p:txBody>
      </p:sp>
    </p:spTree>
    <p:extLst>
      <p:ext uri="{BB962C8B-B14F-4D97-AF65-F5344CB8AC3E}">
        <p14:creationId xmlns:p14="http://schemas.microsoft.com/office/powerpoint/2010/main" val="790570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8" name="Google Shape;388;p55"/>
          <p:cNvSpPr txBox="1">
            <a:spLocks noGrp="1"/>
          </p:cNvSpPr>
          <p:nvPr>
            <p:ph type="dt" idx="10"/>
          </p:nvPr>
        </p:nvSpPr>
        <p:spPr>
          <a:xfrm>
            <a:off x="609600" y="6356351"/>
            <a:ext cx="2844800" cy="365125"/>
          </a:xfrm>
          <a:prstGeom prst="rect">
            <a:avLst/>
          </a:prstGeom>
          <a:noFill/>
          <a:ln>
            <a:noFill/>
          </a:ln>
        </p:spPr>
        <p:txBody>
          <a:bodyPr spcFirstLastPara="1" vert="horz" wrap="square" lIns="91433" tIns="45700" rIns="91433" bIns="45700" rtlCol="0" anchor="ctr" anchorCtr="0">
            <a:noAutofit/>
          </a:bodyPr>
          <a:lstStyle/>
          <a:p>
            <a:r>
              <a:rPr lang="en" dirty="0"/>
              <a:t>September 5, 2024</a:t>
            </a:r>
            <a:endParaRPr dirty="0"/>
          </a:p>
        </p:txBody>
      </p:sp>
      <p:sp>
        <p:nvSpPr>
          <p:cNvPr id="389" name="Google Shape;389;p55"/>
          <p:cNvSpPr txBox="1">
            <a:spLocks noGrp="1"/>
          </p:cNvSpPr>
          <p:nvPr>
            <p:ph type="sldNum" idx="12"/>
          </p:nvPr>
        </p:nvSpPr>
        <p:spPr>
          <a:xfrm>
            <a:off x="4673600" y="6356351"/>
            <a:ext cx="2844800" cy="365125"/>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a:pPr/>
              <a:t>46</a:t>
            </a:fld>
            <a:endParaRPr/>
          </a:p>
        </p:txBody>
      </p:sp>
      <p:sp>
        <p:nvSpPr>
          <p:cNvPr id="390" name="Google Shape;390;p55"/>
          <p:cNvSpPr txBox="1">
            <a:spLocks noGrp="1"/>
          </p:cNvSpPr>
          <p:nvPr>
            <p:ph type="title"/>
          </p:nvPr>
        </p:nvSpPr>
        <p:spPr>
          <a:xfrm>
            <a:off x="643467" y="126371"/>
            <a:ext cx="10972800" cy="607723"/>
          </a:xfrm>
          <a:prstGeom prst="rect">
            <a:avLst/>
          </a:prstGeom>
          <a:noFill/>
          <a:ln>
            <a:noFill/>
          </a:ln>
        </p:spPr>
        <p:txBody>
          <a:bodyPr spcFirstLastPara="1" vert="horz" wrap="square" lIns="91433" tIns="45700" rIns="91433" bIns="45700" rtlCol="0" anchor="ctr" anchorCtr="0">
            <a:noAutofit/>
          </a:bodyPr>
          <a:lstStyle/>
          <a:p>
            <a:pPr>
              <a:buSzPts val="2400"/>
            </a:pPr>
            <a:r>
              <a:rPr lang="en" sz="3200" b="1" dirty="0"/>
              <a:t>Experiment</a:t>
            </a:r>
            <a:endParaRPr dirty="0"/>
          </a:p>
        </p:txBody>
      </p:sp>
      <p:graphicFrame>
        <p:nvGraphicFramePr>
          <p:cNvPr id="5" name="Table 4">
            <a:extLst>
              <a:ext uri="{FF2B5EF4-FFF2-40B4-BE49-F238E27FC236}">
                <a16:creationId xmlns:a16="http://schemas.microsoft.com/office/drawing/2014/main" id="{D9DDC72A-EBAD-48A5-F08B-631DBA78B422}"/>
              </a:ext>
            </a:extLst>
          </p:cNvPr>
          <p:cNvGraphicFramePr>
            <a:graphicFrameLocks noGrp="1"/>
          </p:cNvGraphicFramePr>
          <p:nvPr>
            <p:extLst>
              <p:ext uri="{D42A27DB-BD31-4B8C-83A1-F6EECF244321}">
                <p14:modId xmlns:p14="http://schemas.microsoft.com/office/powerpoint/2010/main" val="2779767204"/>
              </p:ext>
            </p:extLst>
          </p:nvPr>
        </p:nvGraphicFramePr>
        <p:xfrm>
          <a:off x="1908174" y="1662641"/>
          <a:ext cx="9178925" cy="3576110"/>
        </p:xfrm>
        <a:graphic>
          <a:graphicData uri="http://schemas.openxmlformats.org/drawingml/2006/table">
            <a:tbl>
              <a:tblPr firstRow="1" bandRow="1">
                <a:tableStyleId>{073A0DAA-6AF3-43AB-8588-CEC1D06C72B9}</a:tableStyleId>
              </a:tblPr>
              <a:tblGrid>
                <a:gridCol w="1835785">
                  <a:extLst>
                    <a:ext uri="{9D8B030D-6E8A-4147-A177-3AD203B41FA5}">
                      <a16:colId xmlns:a16="http://schemas.microsoft.com/office/drawing/2014/main" val="4112577569"/>
                    </a:ext>
                  </a:extLst>
                </a:gridCol>
                <a:gridCol w="1835785">
                  <a:extLst>
                    <a:ext uri="{9D8B030D-6E8A-4147-A177-3AD203B41FA5}">
                      <a16:colId xmlns:a16="http://schemas.microsoft.com/office/drawing/2014/main" val="1547185965"/>
                    </a:ext>
                  </a:extLst>
                </a:gridCol>
                <a:gridCol w="1835785">
                  <a:extLst>
                    <a:ext uri="{9D8B030D-6E8A-4147-A177-3AD203B41FA5}">
                      <a16:colId xmlns:a16="http://schemas.microsoft.com/office/drawing/2014/main" val="4190047662"/>
                    </a:ext>
                  </a:extLst>
                </a:gridCol>
                <a:gridCol w="1835785">
                  <a:extLst>
                    <a:ext uri="{9D8B030D-6E8A-4147-A177-3AD203B41FA5}">
                      <a16:colId xmlns:a16="http://schemas.microsoft.com/office/drawing/2014/main" val="2849837623"/>
                    </a:ext>
                  </a:extLst>
                </a:gridCol>
                <a:gridCol w="1835785">
                  <a:extLst>
                    <a:ext uri="{9D8B030D-6E8A-4147-A177-3AD203B41FA5}">
                      <a16:colId xmlns:a16="http://schemas.microsoft.com/office/drawing/2014/main" val="2061104474"/>
                    </a:ext>
                  </a:extLst>
                </a:gridCol>
              </a:tblGrid>
              <a:tr h="1613282">
                <a:tc>
                  <a:txBody>
                    <a:bodyPr/>
                    <a:lstStyle/>
                    <a:p>
                      <a:pPr algn="ctr"/>
                      <a:r>
                        <a:rPr lang="en-US" dirty="0"/>
                        <a:t>Ensemble</a:t>
                      </a:r>
                    </a:p>
                  </a:txBody>
                  <a:tcPr anchor="ctr"/>
                </a:tc>
                <a:tc>
                  <a:txBody>
                    <a:bodyPr/>
                    <a:lstStyle/>
                    <a:p>
                      <a:pPr algn="ctr"/>
                      <a:r>
                        <a:rPr lang="en-US" dirty="0"/>
                        <a:t>No. of Estimators</a:t>
                      </a:r>
                    </a:p>
                  </a:txBody>
                  <a:tcPr anchor="ctr"/>
                </a:tc>
                <a:tc>
                  <a:txBody>
                    <a:bodyPr/>
                    <a:lstStyle/>
                    <a:p>
                      <a:pPr algn="ctr"/>
                      <a:r>
                        <a:rPr lang="en-US" dirty="0"/>
                        <a:t>Initial Extracted Rules</a:t>
                      </a:r>
                    </a:p>
                  </a:txBody>
                  <a:tcPr anchor="ctr"/>
                </a:tc>
                <a:tc>
                  <a:txBody>
                    <a:bodyPr/>
                    <a:lstStyle/>
                    <a:p>
                      <a:pPr algn="ctr"/>
                      <a:r>
                        <a:rPr lang="en-US" dirty="0"/>
                        <a:t>Percentage of Train Data points in Final Rule(%)</a:t>
                      </a:r>
                    </a:p>
                  </a:txBody>
                  <a:tcPr anchor="ctr"/>
                </a:tc>
                <a:tc>
                  <a:txBody>
                    <a:bodyPr/>
                    <a:lstStyle/>
                    <a:p>
                      <a:pPr algn="ctr"/>
                      <a:r>
                        <a:rPr lang="en-US" dirty="0"/>
                        <a:t>Percentage of Correct Predictions in the New Rule</a:t>
                      </a:r>
                    </a:p>
                  </a:txBody>
                  <a:tcPr anchor="ctr"/>
                </a:tc>
                <a:extLst>
                  <a:ext uri="{0D108BD9-81ED-4DB2-BD59-A6C34878D82A}">
                    <a16:rowId xmlns:a16="http://schemas.microsoft.com/office/drawing/2014/main" val="2185464877"/>
                  </a:ext>
                </a:extLst>
              </a:tr>
              <a:tr h="65427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Random Forest</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100</a:t>
                      </a:r>
                    </a:p>
                  </a:txBody>
                  <a:tcPr anchor="ctr"/>
                </a:tc>
                <a:tc>
                  <a:txBody>
                    <a:bodyPr/>
                    <a:lstStyle/>
                    <a:p>
                      <a:pPr algn="ctr"/>
                      <a:r>
                        <a:rPr lang="en-US" dirty="0"/>
                        <a:t>2119</a:t>
                      </a:r>
                    </a:p>
                  </a:txBody>
                  <a:tcPr anchor="ctr"/>
                </a:tc>
                <a:tc>
                  <a:txBody>
                    <a:bodyPr/>
                    <a:lstStyle/>
                    <a:p>
                      <a:pPr algn="ctr"/>
                      <a:r>
                        <a:rPr lang="en-US" dirty="0"/>
                        <a:t>36.2</a:t>
                      </a:r>
                    </a:p>
                  </a:txBody>
                  <a:tcPr anchor="ctr"/>
                </a:tc>
                <a:tc>
                  <a:txBody>
                    <a:bodyPr/>
                    <a:lstStyle/>
                    <a:p>
                      <a:pPr algn="ctr"/>
                      <a:r>
                        <a:rPr lang="en-US"/>
                        <a:t>100</a:t>
                      </a:r>
                    </a:p>
                  </a:txBody>
                  <a:tcPr anchor="ctr"/>
                </a:tc>
                <a:extLst>
                  <a:ext uri="{0D108BD9-81ED-4DB2-BD59-A6C34878D82A}">
                    <a16:rowId xmlns:a16="http://schemas.microsoft.com/office/drawing/2014/main" val="1817612325"/>
                  </a:ext>
                </a:extLst>
              </a:tr>
              <a:tr h="654276">
                <a:tc>
                  <a:txBody>
                    <a:bodyPr/>
                    <a:lstStyle/>
                    <a:p>
                      <a:pPr algn="l"/>
                      <a:r>
                        <a:rPr lang="en-US" dirty="0" err="1"/>
                        <a:t>LightGBM</a:t>
                      </a:r>
                      <a:endParaRPr lang="en-US" dirty="0"/>
                    </a:p>
                  </a:txBody>
                  <a:tcPr anchor="ctr"/>
                </a:tc>
                <a:tc>
                  <a:txBody>
                    <a:bodyPr/>
                    <a:lstStyle/>
                    <a:p>
                      <a:pPr algn="ctr"/>
                      <a:r>
                        <a:rPr lang="en-US" dirty="0"/>
                        <a:t>100</a:t>
                      </a:r>
                    </a:p>
                  </a:txBody>
                  <a:tcPr anchor="ctr"/>
                </a:tc>
                <a:tc>
                  <a:txBody>
                    <a:bodyPr/>
                    <a:lstStyle/>
                    <a:p>
                      <a:pPr algn="ctr"/>
                      <a:r>
                        <a:rPr lang="en-US" dirty="0"/>
                        <a:t>2274</a:t>
                      </a:r>
                    </a:p>
                  </a:txBody>
                  <a:tcPr anchor="ctr"/>
                </a:tc>
                <a:tc>
                  <a:txBody>
                    <a:bodyPr/>
                    <a:lstStyle/>
                    <a:p>
                      <a:pPr algn="ctr"/>
                      <a:r>
                        <a:rPr lang="en-US" dirty="0"/>
                        <a:t>60</a:t>
                      </a:r>
                    </a:p>
                  </a:txBody>
                  <a:tcPr anchor="ctr"/>
                </a:tc>
                <a:tc>
                  <a:txBody>
                    <a:bodyPr/>
                    <a:lstStyle/>
                    <a:p>
                      <a:pPr algn="ctr"/>
                      <a:r>
                        <a:rPr lang="en-US" dirty="0"/>
                        <a:t>92.1</a:t>
                      </a:r>
                    </a:p>
                  </a:txBody>
                  <a:tcPr anchor="ctr"/>
                </a:tc>
                <a:extLst>
                  <a:ext uri="{0D108BD9-81ED-4DB2-BD59-A6C34878D82A}">
                    <a16:rowId xmlns:a16="http://schemas.microsoft.com/office/drawing/2014/main" val="3210342539"/>
                  </a:ext>
                </a:extLst>
              </a:tr>
              <a:tr h="654276">
                <a:tc>
                  <a:txBody>
                    <a:bodyPr/>
                    <a:lstStyle/>
                    <a:p>
                      <a:pPr algn="l"/>
                      <a:r>
                        <a:rPr lang="en-US" dirty="0" err="1"/>
                        <a:t>XGBoost</a:t>
                      </a:r>
                      <a:endParaRPr lang="en-US" dirty="0"/>
                    </a:p>
                  </a:txBody>
                  <a:tcPr anchor="ctr"/>
                </a:tc>
                <a:tc>
                  <a:txBody>
                    <a:bodyPr/>
                    <a:lstStyle/>
                    <a:p>
                      <a:pPr algn="ctr"/>
                      <a:r>
                        <a:rPr lang="en-US" dirty="0"/>
                        <a:t>100</a:t>
                      </a:r>
                    </a:p>
                  </a:txBody>
                  <a:tcPr anchor="ctr"/>
                </a:tc>
                <a:tc>
                  <a:txBody>
                    <a:bodyPr/>
                    <a:lstStyle/>
                    <a:p>
                      <a:pPr algn="ctr"/>
                      <a:r>
                        <a:rPr lang="en-US" dirty="0"/>
                        <a:t>653</a:t>
                      </a:r>
                    </a:p>
                  </a:txBody>
                  <a:tcPr anchor="ctr"/>
                </a:tc>
                <a:tc>
                  <a:txBody>
                    <a:bodyPr/>
                    <a:lstStyle/>
                    <a:p>
                      <a:pPr algn="ctr"/>
                      <a:r>
                        <a:rPr lang="en-US" dirty="0"/>
                        <a:t>36.5</a:t>
                      </a:r>
                    </a:p>
                  </a:txBody>
                  <a:tcPr anchor="ctr"/>
                </a:tc>
                <a:tc>
                  <a:txBody>
                    <a:bodyPr/>
                    <a:lstStyle/>
                    <a:p>
                      <a:pPr algn="ctr"/>
                      <a:r>
                        <a:rPr lang="en-US" dirty="0"/>
                        <a:t>98.2</a:t>
                      </a:r>
                    </a:p>
                  </a:txBody>
                  <a:tcPr anchor="ctr"/>
                </a:tc>
                <a:extLst>
                  <a:ext uri="{0D108BD9-81ED-4DB2-BD59-A6C34878D82A}">
                    <a16:rowId xmlns:a16="http://schemas.microsoft.com/office/drawing/2014/main" val="489418434"/>
                  </a:ext>
                </a:extLst>
              </a:tr>
            </a:tbl>
          </a:graphicData>
        </a:graphic>
      </p:graphicFrame>
    </p:spTree>
    <p:extLst>
      <p:ext uri="{BB962C8B-B14F-4D97-AF65-F5344CB8AC3E}">
        <p14:creationId xmlns:p14="http://schemas.microsoft.com/office/powerpoint/2010/main" val="912680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2BAB0-B6F3-42DD-BC2E-50A8C48C9D67}"/>
              </a:ext>
            </a:extLst>
          </p:cNvPr>
          <p:cNvSpPr>
            <a:spLocks noGrp="1"/>
          </p:cNvSpPr>
          <p:nvPr>
            <p:ph type="title"/>
          </p:nvPr>
        </p:nvSpPr>
        <p:spPr/>
        <p:txBody>
          <a:bodyPr/>
          <a:lstStyle/>
          <a:p>
            <a:r>
              <a:rPr lang="en-US" dirty="0"/>
              <a:t>Triple Extraction Evaluation</a:t>
            </a:r>
          </a:p>
        </p:txBody>
      </p:sp>
      <p:sp>
        <p:nvSpPr>
          <p:cNvPr id="3" name="Text Placeholder 2">
            <a:extLst>
              <a:ext uri="{FF2B5EF4-FFF2-40B4-BE49-F238E27FC236}">
                <a16:creationId xmlns:a16="http://schemas.microsoft.com/office/drawing/2014/main" id="{BF63E642-F4B4-42DE-A7EA-CF04A713322C}"/>
              </a:ext>
            </a:extLst>
          </p:cNvPr>
          <p:cNvSpPr>
            <a:spLocks noGrp="1"/>
          </p:cNvSpPr>
          <p:nvPr>
            <p:ph type="body" idx="1"/>
          </p:nvPr>
        </p:nvSpPr>
        <p:spPr>
          <a:xfrm>
            <a:off x="963084" y="2382931"/>
            <a:ext cx="10363200" cy="1500187"/>
          </a:xfrm>
        </p:spPr>
        <p:txBody>
          <a:bodyPr>
            <a:normAutofit/>
          </a:bodyPr>
          <a:lstStyle/>
          <a:p>
            <a:pPr algn="ctr"/>
            <a:r>
              <a:rPr lang="en-US" sz="5400" b="1" dirty="0">
                <a:solidFill>
                  <a:schemeClr val="tx1"/>
                </a:solidFill>
              </a:rPr>
              <a:t>Demo</a:t>
            </a:r>
          </a:p>
        </p:txBody>
      </p:sp>
      <p:sp>
        <p:nvSpPr>
          <p:cNvPr id="5" name="Slide Number Placeholder 4">
            <a:extLst>
              <a:ext uri="{FF2B5EF4-FFF2-40B4-BE49-F238E27FC236}">
                <a16:creationId xmlns:a16="http://schemas.microsoft.com/office/drawing/2014/main" id="{81438893-CB0D-461E-9970-074B85BB3FBD}"/>
              </a:ext>
            </a:extLst>
          </p:cNvPr>
          <p:cNvSpPr>
            <a:spLocks noGrp="1"/>
          </p:cNvSpPr>
          <p:nvPr>
            <p:ph type="sldNum" sz="quarter" idx="12"/>
          </p:nvPr>
        </p:nvSpPr>
        <p:spPr/>
        <p:txBody>
          <a:bodyPr/>
          <a:lstStyle/>
          <a:p>
            <a:fld id="{F95058E6-B6E9-4B7D-9DDE-04196D2335F5}" type="slidenum">
              <a:rPr lang="en-US" smtClean="0"/>
              <a:t>47</a:t>
            </a:fld>
            <a:endParaRPr lang="en-US"/>
          </a:p>
        </p:txBody>
      </p:sp>
    </p:spTree>
    <p:extLst>
      <p:ext uri="{BB962C8B-B14F-4D97-AF65-F5344CB8AC3E}">
        <p14:creationId xmlns:p14="http://schemas.microsoft.com/office/powerpoint/2010/main" val="29915740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2BAB0-B6F3-42DD-BC2E-50A8C48C9D67}"/>
              </a:ext>
            </a:extLst>
          </p:cNvPr>
          <p:cNvSpPr>
            <a:spLocks noGrp="1"/>
          </p:cNvSpPr>
          <p:nvPr>
            <p:ph type="title"/>
          </p:nvPr>
        </p:nvSpPr>
        <p:spPr/>
        <p:txBody>
          <a:bodyPr/>
          <a:lstStyle/>
          <a:p>
            <a:r>
              <a:rPr lang="en-US" dirty="0"/>
              <a:t>Triple Extraction Evaluation</a:t>
            </a:r>
          </a:p>
        </p:txBody>
      </p:sp>
      <p:sp>
        <p:nvSpPr>
          <p:cNvPr id="3" name="Text Placeholder 2">
            <a:extLst>
              <a:ext uri="{FF2B5EF4-FFF2-40B4-BE49-F238E27FC236}">
                <a16:creationId xmlns:a16="http://schemas.microsoft.com/office/drawing/2014/main" id="{BF63E642-F4B4-42DE-A7EA-CF04A713322C}"/>
              </a:ext>
            </a:extLst>
          </p:cNvPr>
          <p:cNvSpPr>
            <a:spLocks noGrp="1"/>
          </p:cNvSpPr>
          <p:nvPr>
            <p:ph type="body" idx="1"/>
          </p:nvPr>
        </p:nvSpPr>
        <p:spPr>
          <a:xfrm>
            <a:off x="963084" y="2382931"/>
            <a:ext cx="10363200" cy="1500187"/>
          </a:xfrm>
        </p:spPr>
        <p:txBody>
          <a:bodyPr>
            <a:normAutofit/>
          </a:bodyPr>
          <a:lstStyle/>
          <a:p>
            <a:pPr algn="ctr"/>
            <a:r>
              <a:rPr lang="en-US" sz="5400" b="1" dirty="0">
                <a:solidFill>
                  <a:schemeClr val="tx1"/>
                </a:solidFill>
              </a:rPr>
              <a:t>Future Work</a:t>
            </a:r>
          </a:p>
        </p:txBody>
      </p:sp>
      <p:sp>
        <p:nvSpPr>
          <p:cNvPr id="5" name="Slide Number Placeholder 4">
            <a:extLst>
              <a:ext uri="{FF2B5EF4-FFF2-40B4-BE49-F238E27FC236}">
                <a16:creationId xmlns:a16="http://schemas.microsoft.com/office/drawing/2014/main" id="{81438893-CB0D-461E-9970-074B85BB3FBD}"/>
              </a:ext>
            </a:extLst>
          </p:cNvPr>
          <p:cNvSpPr>
            <a:spLocks noGrp="1"/>
          </p:cNvSpPr>
          <p:nvPr>
            <p:ph type="sldNum" sz="quarter" idx="12"/>
          </p:nvPr>
        </p:nvSpPr>
        <p:spPr/>
        <p:txBody>
          <a:bodyPr/>
          <a:lstStyle/>
          <a:p>
            <a:fld id="{F95058E6-B6E9-4B7D-9DDE-04196D2335F5}" type="slidenum">
              <a:rPr lang="en-US" smtClean="0"/>
              <a:t>48</a:t>
            </a:fld>
            <a:endParaRPr lang="en-US"/>
          </a:p>
        </p:txBody>
      </p:sp>
    </p:spTree>
    <p:extLst>
      <p:ext uri="{BB962C8B-B14F-4D97-AF65-F5344CB8AC3E}">
        <p14:creationId xmlns:p14="http://schemas.microsoft.com/office/powerpoint/2010/main" val="12428884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5"/>
          <p:cNvSpPr txBox="1">
            <a:spLocks noGrp="1"/>
          </p:cNvSpPr>
          <p:nvPr>
            <p:ph type="body" idx="1"/>
          </p:nvPr>
        </p:nvSpPr>
        <p:spPr>
          <a:xfrm>
            <a:off x="609600" y="988384"/>
            <a:ext cx="10972800" cy="4986353"/>
          </a:xfrm>
          <a:prstGeom prst="rect">
            <a:avLst/>
          </a:prstGeom>
          <a:noFill/>
          <a:ln>
            <a:noFill/>
          </a:ln>
        </p:spPr>
        <p:txBody>
          <a:bodyPr spcFirstLastPara="1" vert="horz" wrap="square" lIns="91433" tIns="45700" rIns="91433" bIns="45700" rtlCol="0" anchor="t" anchorCtr="0">
            <a:normAutofit/>
          </a:bodyPr>
          <a:lstStyle/>
          <a:p>
            <a:pPr marL="660395" indent="-457200">
              <a:spcBef>
                <a:spcPts val="0"/>
              </a:spcBef>
              <a:buSzPts val="2400"/>
            </a:pPr>
            <a:r>
              <a:rPr lang="en-US" dirty="0"/>
              <a:t>The library works for 3 ensemble models only.</a:t>
            </a:r>
          </a:p>
          <a:p>
            <a:pPr marL="660395" indent="-457200">
              <a:spcBef>
                <a:spcPts val="0"/>
              </a:spcBef>
              <a:buSzPts val="2400"/>
            </a:pPr>
            <a:r>
              <a:rPr lang="en-US" dirty="0"/>
              <a:t>The extraction is limited for binary classification</a:t>
            </a:r>
            <a:endParaRPr dirty="0"/>
          </a:p>
          <a:p>
            <a:pPr marL="338658" indent="-135463">
              <a:spcBef>
                <a:spcPts val="667"/>
              </a:spcBef>
              <a:buSzPts val="2400"/>
              <a:buNone/>
            </a:pPr>
            <a:endParaRPr dirty="0"/>
          </a:p>
          <a:p>
            <a:pPr marL="338658" indent="-135463">
              <a:spcBef>
                <a:spcPts val="667"/>
              </a:spcBef>
              <a:buSzPts val="2400"/>
              <a:buNone/>
            </a:pPr>
            <a:endParaRPr dirty="0"/>
          </a:p>
        </p:txBody>
      </p:sp>
      <p:sp>
        <p:nvSpPr>
          <p:cNvPr id="388" name="Google Shape;388;p55"/>
          <p:cNvSpPr txBox="1">
            <a:spLocks noGrp="1"/>
          </p:cNvSpPr>
          <p:nvPr>
            <p:ph type="dt" idx="10"/>
          </p:nvPr>
        </p:nvSpPr>
        <p:spPr>
          <a:xfrm>
            <a:off x="609600" y="6356351"/>
            <a:ext cx="2844800" cy="365125"/>
          </a:xfrm>
          <a:prstGeom prst="rect">
            <a:avLst/>
          </a:prstGeom>
          <a:noFill/>
          <a:ln>
            <a:noFill/>
          </a:ln>
        </p:spPr>
        <p:txBody>
          <a:bodyPr spcFirstLastPara="1" vert="horz" wrap="square" lIns="91433" tIns="45700" rIns="91433" bIns="45700" rtlCol="0" anchor="ctr" anchorCtr="0">
            <a:noAutofit/>
          </a:bodyPr>
          <a:lstStyle/>
          <a:p>
            <a:r>
              <a:rPr lang="en"/>
              <a:t>September 6, 2024</a:t>
            </a:r>
            <a:endParaRPr/>
          </a:p>
        </p:txBody>
      </p:sp>
      <p:sp>
        <p:nvSpPr>
          <p:cNvPr id="389" name="Google Shape;389;p55"/>
          <p:cNvSpPr txBox="1">
            <a:spLocks noGrp="1"/>
          </p:cNvSpPr>
          <p:nvPr>
            <p:ph type="sldNum" idx="12"/>
          </p:nvPr>
        </p:nvSpPr>
        <p:spPr>
          <a:xfrm>
            <a:off x="4673600" y="6356351"/>
            <a:ext cx="2844800" cy="365125"/>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a:pPr/>
              <a:t>49</a:t>
            </a:fld>
            <a:endParaRPr/>
          </a:p>
        </p:txBody>
      </p:sp>
      <p:sp>
        <p:nvSpPr>
          <p:cNvPr id="390" name="Google Shape;390;p55"/>
          <p:cNvSpPr txBox="1">
            <a:spLocks noGrp="1"/>
          </p:cNvSpPr>
          <p:nvPr>
            <p:ph type="title"/>
          </p:nvPr>
        </p:nvSpPr>
        <p:spPr>
          <a:xfrm>
            <a:off x="643467" y="126371"/>
            <a:ext cx="10972800" cy="607723"/>
          </a:xfrm>
          <a:prstGeom prst="rect">
            <a:avLst/>
          </a:prstGeom>
          <a:noFill/>
          <a:ln>
            <a:noFill/>
          </a:ln>
        </p:spPr>
        <p:txBody>
          <a:bodyPr spcFirstLastPara="1" vert="horz" wrap="square" lIns="91433" tIns="45700" rIns="91433" bIns="45700" rtlCol="0" anchor="ctr" anchorCtr="0">
            <a:noAutofit/>
          </a:bodyPr>
          <a:lstStyle/>
          <a:p>
            <a:pPr>
              <a:buSzPts val="2400"/>
            </a:pPr>
            <a:r>
              <a:rPr lang="en" sz="3200" b="1" dirty="0"/>
              <a:t>Future Work</a:t>
            </a:r>
            <a:endParaRPr dirty="0"/>
          </a:p>
        </p:txBody>
      </p:sp>
    </p:spTree>
    <p:extLst>
      <p:ext uri="{BB962C8B-B14F-4D97-AF65-F5344CB8AC3E}">
        <p14:creationId xmlns:p14="http://schemas.microsoft.com/office/powerpoint/2010/main" val="1924147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3D9575-435B-4698-8325-3DF703A73179}"/>
              </a:ext>
            </a:extLst>
          </p:cNvPr>
          <p:cNvSpPr>
            <a:spLocks noGrp="1"/>
          </p:cNvSpPr>
          <p:nvPr>
            <p:ph type="sldNum" sz="quarter" idx="12"/>
          </p:nvPr>
        </p:nvSpPr>
        <p:spPr/>
        <p:txBody>
          <a:bodyPr/>
          <a:lstStyle/>
          <a:p>
            <a:fld id="{88279435-30EF-C241-87D1-8D13B984C0EB}" type="slidenum">
              <a:rPr lang="en-US" smtClean="0"/>
              <a:pPr/>
              <a:t>5</a:t>
            </a:fld>
            <a:endParaRPr lang="en-US"/>
          </a:p>
        </p:txBody>
      </p:sp>
      <p:sp>
        <p:nvSpPr>
          <p:cNvPr id="5" name="Title 4">
            <a:extLst>
              <a:ext uri="{FF2B5EF4-FFF2-40B4-BE49-F238E27FC236}">
                <a16:creationId xmlns:a16="http://schemas.microsoft.com/office/drawing/2014/main" id="{EC89BD9C-7DA1-4436-AF38-A61B39A85C8D}"/>
              </a:ext>
            </a:extLst>
          </p:cNvPr>
          <p:cNvSpPr>
            <a:spLocks noGrp="1"/>
          </p:cNvSpPr>
          <p:nvPr>
            <p:ph type="title"/>
          </p:nvPr>
        </p:nvSpPr>
        <p:spPr/>
        <p:txBody>
          <a:bodyPr/>
          <a:lstStyle/>
          <a:p>
            <a:r>
              <a:rPr lang="en-US" dirty="0"/>
              <a:t>XAI Importance</a:t>
            </a:r>
          </a:p>
        </p:txBody>
      </p:sp>
      <p:pic>
        <p:nvPicPr>
          <p:cNvPr id="5122" name="Picture 2">
            <a:extLst>
              <a:ext uri="{FF2B5EF4-FFF2-40B4-BE49-F238E27FC236}">
                <a16:creationId xmlns:a16="http://schemas.microsoft.com/office/drawing/2014/main" id="{A933DB48-A80F-4F1D-AC16-0111CA6F022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93051" y="1259600"/>
            <a:ext cx="10873632" cy="4986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4430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D708B58-3516-4517-9A11-1FCF253E8833}"/>
              </a:ext>
            </a:extLst>
          </p:cNvPr>
          <p:cNvSpPr>
            <a:spLocks noGrp="1"/>
          </p:cNvSpPr>
          <p:nvPr>
            <p:ph type="sldNum" sz="quarter" idx="12"/>
          </p:nvPr>
        </p:nvSpPr>
        <p:spPr/>
        <p:txBody>
          <a:bodyPr/>
          <a:lstStyle/>
          <a:p>
            <a:fld id="{88279435-30EF-C241-87D1-8D13B984C0EB}" type="slidenum">
              <a:rPr lang="en-US" smtClean="0"/>
              <a:t>50</a:t>
            </a:fld>
            <a:endParaRPr lang="en-US"/>
          </a:p>
        </p:txBody>
      </p:sp>
      <p:sp>
        <p:nvSpPr>
          <p:cNvPr id="4" name="Title 3">
            <a:extLst>
              <a:ext uri="{FF2B5EF4-FFF2-40B4-BE49-F238E27FC236}">
                <a16:creationId xmlns:a16="http://schemas.microsoft.com/office/drawing/2014/main" id="{4D30F449-2998-43EC-B116-C0A8882A621B}"/>
              </a:ext>
            </a:extLst>
          </p:cNvPr>
          <p:cNvSpPr>
            <a:spLocks noGrp="1"/>
          </p:cNvSpPr>
          <p:nvPr>
            <p:ph type="ctrTitle"/>
          </p:nvPr>
        </p:nvSpPr>
        <p:spPr>
          <a:xfrm>
            <a:off x="886714" y="2140770"/>
            <a:ext cx="10363200" cy="2798875"/>
          </a:xfrm>
        </p:spPr>
        <p:txBody>
          <a:bodyPr/>
          <a:lstStyle/>
          <a:p>
            <a:r>
              <a:rPr lang="en-US" sz="5400" b="1" dirty="0"/>
              <a:t>Thank You</a:t>
            </a:r>
          </a:p>
        </p:txBody>
      </p:sp>
    </p:spTree>
    <p:extLst>
      <p:ext uri="{BB962C8B-B14F-4D97-AF65-F5344CB8AC3E}">
        <p14:creationId xmlns:p14="http://schemas.microsoft.com/office/powerpoint/2010/main" val="2231761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6EDB4E-2EFA-427E-8E25-5D2571DD861D}"/>
              </a:ext>
            </a:extLst>
          </p:cNvPr>
          <p:cNvSpPr>
            <a:spLocks noGrp="1"/>
          </p:cNvSpPr>
          <p:nvPr>
            <p:ph type="dt" sz="half" idx="10"/>
          </p:nvPr>
        </p:nvSpPr>
        <p:spPr/>
        <p:txBody>
          <a:bodyPr/>
          <a:lstStyle/>
          <a:p>
            <a:r>
              <a:rPr lang="en-US" dirty="0"/>
              <a:t>September 6, 2024</a:t>
            </a:r>
          </a:p>
        </p:txBody>
      </p:sp>
      <p:sp>
        <p:nvSpPr>
          <p:cNvPr id="3" name="Slide Number Placeholder 2">
            <a:extLst>
              <a:ext uri="{FF2B5EF4-FFF2-40B4-BE49-F238E27FC236}">
                <a16:creationId xmlns:a16="http://schemas.microsoft.com/office/drawing/2014/main" id="{D65475C6-2655-490F-B869-5485B263A4E8}"/>
              </a:ext>
            </a:extLst>
          </p:cNvPr>
          <p:cNvSpPr>
            <a:spLocks noGrp="1"/>
          </p:cNvSpPr>
          <p:nvPr>
            <p:ph type="sldNum" sz="quarter" idx="12"/>
          </p:nvPr>
        </p:nvSpPr>
        <p:spPr/>
        <p:txBody>
          <a:bodyPr/>
          <a:lstStyle/>
          <a:p>
            <a:fld id="{88279435-30EF-C241-87D1-8D13B984C0EB}" type="slidenum">
              <a:rPr lang="en-US" smtClean="0"/>
              <a:t>6</a:t>
            </a:fld>
            <a:endParaRPr lang="en-US"/>
          </a:p>
        </p:txBody>
      </p:sp>
      <p:sp>
        <p:nvSpPr>
          <p:cNvPr id="4" name="Title 3">
            <a:extLst>
              <a:ext uri="{FF2B5EF4-FFF2-40B4-BE49-F238E27FC236}">
                <a16:creationId xmlns:a16="http://schemas.microsoft.com/office/drawing/2014/main" id="{2F7440C0-70B4-4108-99C6-1DCDF404CE1A}"/>
              </a:ext>
            </a:extLst>
          </p:cNvPr>
          <p:cNvSpPr>
            <a:spLocks noGrp="1"/>
          </p:cNvSpPr>
          <p:nvPr>
            <p:ph type="ctrTitle"/>
          </p:nvPr>
        </p:nvSpPr>
        <p:spPr>
          <a:xfrm>
            <a:off x="886714" y="2140770"/>
            <a:ext cx="10363200" cy="3025119"/>
          </a:xfrm>
        </p:spPr>
        <p:txBody>
          <a:bodyPr/>
          <a:lstStyle/>
          <a:p>
            <a:r>
              <a:rPr lang="en-US" sz="5400" b="1" dirty="0"/>
              <a:t>The PROBLEM</a:t>
            </a:r>
          </a:p>
        </p:txBody>
      </p:sp>
    </p:spTree>
    <p:extLst>
      <p:ext uri="{BB962C8B-B14F-4D97-AF65-F5344CB8AC3E}">
        <p14:creationId xmlns:p14="http://schemas.microsoft.com/office/powerpoint/2010/main" val="737850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6A1136-ADF8-4041-90C3-99C5CDEBE274}"/>
              </a:ext>
            </a:extLst>
          </p:cNvPr>
          <p:cNvSpPr>
            <a:spLocks noGrp="1"/>
          </p:cNvSpPr>
          <p:nvPr>
            <p:ph idx="1"/>
          </p:nvPr>
        </p:nvSpPr>
        <p:spPr>
          <a:xfrm>
            <a:off x="609600" y="892875"/>
            <a:ext cx="10972800" cy="5860237"/>
          </a:xfrm>
        </p:spPr>
        <p:txBody>
          <a:bodyPr>
            <a:normAutofit/>
          </a:bodyPr>
          <a:lstStyle/>
          <a:p>
            <a:pPr lvl="1">
              <a:buFont typeface="Arial" panose="020B0604020202020204" pitchFamily="34" charset="0"/>
              <a:buChar char="•"/>
            </a:pPr>
            <a:r>
              <a:rPr lang="en-US" dirty="0"/>
              <a:t>The way ensemble models aggregate rules is the real problem.</a:t>
            </a:r>
          </a:p>
          <a:p>
            <a:pPr lvl="1">
              <a:buFont typeface="Arial" panose="020B0604020202020204" pitchFamily="34" charset="0"/>
              <a:buChar char="•"/>
            </a:pPr>
            <a:r>
              <a:rPr lang="en-US" dirty="0"/>
              <a:t>The ensemble classifiers initially create hundreds of different rules.</a:t>
            </a:r>
          </a:p>
          <a:p>
            <a:pPr lvl="1">
              <a:buFont typeface="Arial" panose="020B0604020202020204" pitchFamily="34" charset="0"/>
              <a:buChar char="•"/>
            </a:pPr>
            <a:r>
              <a:rPr lang="en-US" dirty="0"/>
              <a:t>The rules extracted from individual trees are weighted in some manner(different for each </a:t>
            </a:r>
            <a:r>
              <a:rPr lang="en-US" dirty="0" err="1"/>
              <a:t>ensembling</a:t>
            </a:r>
            <a:r>
              <a:rPr lang="en-US" dirty="0"/>
              <a:t> technique).</a:t>
            </a:r>
          </a:p>
          <a:p>
            <a:pPr lvl="1">
              <a:buFont typeface="Arial" panose="020B0604020202020204" pitchFamily="34" charset="0"/>
              <a:buChar char="•"/>
            </a:pPr>
            <a:r>
              <a:rPr lang="en-US" dirty="0"/>
              <a:t>The final prediction is made by aggregating the rules e.g. getting the majority vote</a:t>
            </a:r>
          </a:p>
        </p:txBody>
      </p:sp>
      <p:sp>
        <p:nvSpPr>
          <p:cNvPr id="3" name="Date Placeholder 2">
            <a:extLst>
              <a:ext uri="{FF2B5EF4-FFF2-40B4-BE49-F238E27FC236}">
                <a16:creationId xmlns:a16="http://schemas.microsoft.com/office/drawing/2014/main" id="{0F022C5F-10D7-409E-90D1-62267402C810}"/>
              </a:ext>
            </a:extLst>
          </p:cNvPr>
          <p:cNvSpPr>
            <a:spLocks noGrp="1"/>
          </p:cNvSpPr>
          <p:nvPr>
            <p:ph type="dt" sz="half" idx="10"/>
          </p:nvPr>
        </p:nvSpPr>
        <p:spPr/>
        <p:txBody>
          <a:bodyPr/>
          <a:lstStyle/>
          <a:p>
            <a:r>
              <a:rPr lang="en-US" dirty="0"/>
              <a:t>September 6, 2024</a:t>
            </a:r>
          </a:p>
        </p:txBody>
      </p:sp>
      <p:sp>
        <p:nvSpPr>
          <p:cNvPr id="4" name="Slide Number Placeholder 3">
            <a:extLst>
              <a:ext uri="{FF2B5EF4-FFF2-40B4-BE49-F238E27FC236}">
                <a16:creationId xmlns:a16="http://schemas.microsoft.com/office/drawing/2014/main" id="{DD0EAD84-B152-449F-BA53-6B528E366454}"/>
              </a:ext>
            </a:extLst>
          </p:cNvPr>
          <p:cNvSpPr>
            <a:spLocks noGrp="1"/>
          </p:cNvSpPr>
          <p:nvPr>
            <p:ph type="sldNum" sz="quarter" idx="12"/>
          </p:nvPr>
        </p:nvSpPr>
        <p:spPr/>
        <p:txBody>
          <a:bodyPr/>
          <a:lstStyle/>
          <a:p>
            <a:fld id="{88279435-30EF-C241-87D1-8D13B984C0EB}" type="slidenum">
              <a:rPr lang="en-US" smtClean="0"/>
              <a:pPr/>
              <a:t>7</a:t>
            </a:fld>
            <a:endParaRPr lang="en-US"/>
          </a:p>
        </p:txBody>
      </p:sp>
      <p:sp>
        <p:nvSpPr>
          <p:cNvPr id="5" name="Title 4">
            <a:extLst>
              <a:ext uri="{FF2B5EF4-FFF2-40B4-BE49-F238E27FC236}">
                <a16:creationId xmlns:a16="http://schemas.microsoft.com/office/drawing/2014/main" id="{9CB40143-9840-47DC-80ED-EC27FB4A3B8A}"/>
              </a:ext>
            </a:extLst>
          </p:cNvPr>
          <p:cNvSpPr>
            <a:spLocks noGrp="1"/>
          </p:cNvSpPr>
          <p:nvPr>
            <p:ph type="title"/>
          </p:nvPr>
        </p:nvSpPr>
        <p:spPr/>
        <p:txBody>
          <a:bodyPr/>
          <a:lstStyle/>
          <a:p>
            <a:r>
              <a:rPr lang="en-US" b="1" dirty="0">
                <a:latin typeface="Calibri" panose="020F0502020204030204"/>
              </a:rPr>
              <a:t>The Problem</a:t>
            </a:r>
            <a:endParaRPr lang="en-US" dirty="0"/>
          </a:p>
        </p:txBody>
      </p:sp>
    </p:spTree>
    <p:extLst>
      <p:ext uri="{BB962C8B-B14F-4D97-AF65-F5344CB8AC3E}">
        <p14:creationId xmlns:p14="http://schemas.microsoft.com/office/powerpoint/2010/main" val="562724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6A1136-ADF8-4041-90C3-99C5CDEBE274}"/>
              </a:ext>
            </a:extLst>
          </p:cNvPr>
          <p:cNvSpPr>
            <a:spLocks noGrp="1"/>
          </p:cNvSpPr>
          <p:nvPr>
            <p:ph idx="1"/>
          </p:nvPr>
        </p:nvSpPr>
        <p:spPr>
          <a:xfrm>
            <a:off x="609600" y="892875"/>
            <a:ext cx="10972800" cy="5860237"/>
          </a:xfrm>
        </p:spPr>
        <p:txBody>
          <a:bodyPr>
            <a:normAutofit/>
          </a:bodyPr>
          <a:lstStyle/>
          <a:p>
            <a:pPr lvl="1">
              <a:buFont typeface="Arial" panose="020B0604020202020204" pitchFamily="34" charset="0"/>
              <a:buChar char="•"/>
            </a:pPr>
            <a:r>
              <a:rPr lang="en-US" dirty="0"/>
              <a:t>This whole aggregation is the real reason why the decision behind the prediction is unclear.</a:t>
            </a:r>
          </a:p>
          <a:p>
            <a:pPr lvl="1">
              <a:buFont typeface="Arial" panose="020B0604020202020204" pitchFamily="34" charset="0"/>
              <a:buChar char="•"/>
            </a:pPr>
            <a:r>
              <a:rPr lang="en-US" dirty="0"/>
              <a:t>And this is exactly what we try to overcome.</a:t>
            </a:r>
          </a:p>
          <a:p>
            <a:pPr lvl="1">
              <a:buFont typeface="Arial" panose="020B0604020202020204" pitchFamily="34" charset="0"/>
              <a:buChar char="•"/>
            </a:pPr>
            <a:r>
              <a:rPr lang="en-US" dirty="0"/>
              <a:t>We take hundreds of thousands of rules and simplify them to </a:t>
            </a:r>
            <a:r>
              <a:rPr lang="en-US" b="1" dirty="0"/>
              <a:t>ONE</a:t>
            </a:r>
            <a:r>
              <a:rPr lang="en-US" dirty="0"/>
              <a:t> ; without having to compromise either on specificity or loss of important information</a:t>
            </a:r>
          </a:p>
        </p:txBody>
      </p:sp>
      <p:sp>
        <p:nvSpPr>
          <p:cNvPr id="3" name="Date Placeholder 2">
            <a:extLst>
              <a:ext uri="{FF2B5EF4-FFF2-40B4-BE49-F238E27FC236}">
                <a16:creationId xmlns:a16="http://schemas.microsoft.com/office/drawing/2014/main" id="{0F022C5F-10D7-409E-90D1-62267402C810}"/>
              </a:ext>
            </a:extLst>
          </p:cNvPr>
          <p:cNvSpPr>
            <a:spLocks noGrp="1"/>
          </p:cNvSpPr>
          <p:nvPr>
            <p:ph type="dt" sz="half" idx="10"/>
          </p:nvPr>
        </p:nvSpPr>
        <p:spPr/>
        <p:txBody>
          <a:bodyPr/>
          <a:lstStyle/>
          <a:p>
            <a:r>
              <a:rPr lang="en-US" dirty="0"/>
              <a:t>September 6, 2024</a:t>
            </a:r>
          </a:p>
        </p:txBody>
      </p:sp>
      <p:sp>
        <p:nvSpPr>
          <p:cNvPr id="4" name="Slide Number Placeholder 3">
            <a:extLst>
              <a:ext uri="{FF2B5EF4-FFF2-40B4-BE49-F238E27FC236}">
                <a16:creationId xmlns:a16="http://schemas.microsoft.com/office/drawing/2014/main" id="{DD0EAD84-B152-449F-BA53-6B528E366454}"/>
              </a:ext>
            </a:extLst>
          </p:cNvPr>
          <p:cNvSpPr>
            <a:spLocks noGrp="1"/>
          </p:cNvSpPr>
          <p:nvPr>
            <p:ph type="sldNum" sz="quarter" idx="12"/>
          </p:nvPr>
        </p:nvSpPr>
        <p:spPr/>
        <p:txBody>
          <a:bodyPr/>
          <a:lstStyle/>
          <a:p>
            <a:fld id="{88279435-30EF-C241-87D1-8D13B984C0EB}" type="slidenum">
              <a:rPr lang="en-US" smtClean="0"/>
              <a:pPr/>
              <a:t>8</a:t>
            </a:fld>
            <a:endParaRPr lang="en-US"/>
          </a:p>
        </p:txBody>
      </p:sp>
      <p:sp>
        <p:nvSpPr>
          <p:cNvPr id="5" name="Title 4">
            <a:extLst>
              <a:ext uri="{FF2B5EF4-FFF2-40B4-BE49-F238E27FC236}">
                <a16:creationId xmlns:a16="http://schemas.microsoft.com/office/drawing/2014/main" id="{9CB40143-9840-47DC-80ED-EC27FB4A3B8A}"/>
              </a:ext>
            </a:extLst>
          </p:cNvPr>
          <p:cNvSpPr>
            <a:spLocks noGrp="1"/>
          </p:cNvSpPr>
          <p:nvPr>
            <p:ph type="title"/>
          </p:nvPr>
        </p:nvSpPr>
        <p:spPr/>
        <p:txBody>
          <a:bodyPr/>
          <a:lstStyle/>
          <a:p>
            <a:r>
              <a:rPr lang="en-US" b="1" dirty="0">
                <a:latin typeface="Calibri" panose="020F0502020204030204"/>
              </a:rPr>
              <a:t>The Problem (cont.)</a:t>
            </a:r>
            <a:endParaRPr lang="en-US" dirty="0"/>
          </a:p>
        </p:txBody>
      </p:sp>
    </p:spTree>
    <p:extLst>
      <p:ext uri="{BB962C8B-B14F-4D97-AF65-F5344CB8AC3E}">
        <p14:creationId xmlns:p14="http://schemas.microsoft.com/office/powerpoint/2010/main" val="2543203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6EDB4E-2EFA-427E-8E25-5D2571DD861D}"/>
              </a:ext>
            </a:extLst>
          </p:cNvPr>
          <p:cNvSpPr>
            <a:spLocks noGrp="1"/>
          </p:cNvSpPr>
          <p:nvPr>
            <p:ph type="dt" sz="half" idx="10"/>
          </p:nvPr>
        </p:nvSpPr>
        <p:spPr/>
        <p:txBody>
          <a:bodyPr/>
          <a:lstStyle/>
          <a:p>
            <a:r>
              <a:rPr lang="en-US" dirty="0"/>
              <a:t>September 6, 2024</a:t>
            </a:r>
          </a:p>
        </p:txBody>
      </p:sp>
      <p:sp>
        <p:nvSpPr>
          <p:cNvPr id="3" name="Slide Number Placeholder 2">
            <a:extLst>
              <a:ext uri="{FF2B5EF4-FFF2-40B4-BE49-F238E27FC236}">
                <a16:creationId xmlns:a16="http://schemas.microsoft.com/office/drawing/2014/main" id="{D65475C6-2655-490F-B869-5485B263A4E8}"/>
              </a:ext>
            </a:extLst>
          </p:cNvPr>
          <p:cNvSpPr>
            <a:spLocks noGrp="1"/>
          </p:cNvSpPr>
          <p:nvPr>
            <p:ph type="sldNum" sz="quarter" idx="12"/>
          </p:nvPr>
        </p:nvSpPr>
        <p:spPr/>
        <p:txBody>
          <a:bodyPr/>
          <a:lstStyle/>
          <a:p>
            <a:fld id="{88279435-30EF-C241-87D1-8D13B984C0EB}" type="slidenum">
              <a:rPr lang="en-US" smtClean="0"/>
              <a:t>9</a:t>
            </a:fld>
            <a:endParaRPr lang="en-US"/>
          </a:p>
        </p:txBody>
      </p:sp>
      <p:sp>
        <p:nvSpPr>
          <p:cNvPr id="4" name="Title 3">
            <a:extLst>
              <a:ext uri="{FF2B5EF4-FFF2-40B4-BE49-F238E27FC236}">
                <a16:creationId xmlns:a16="http://schemas.microsoft.com/office/drawing/2014/main" id="{2F7440C0-70B4-4108-99C6-1DCDF404CE1A}"/>
              </a:ext>
            </a:extLst>
          </p:cNvPr>
          <p:cNvSpPr>
            <a:spLocks noGrp="1"/>
          </p:cNvSpPr>
          <p:nvPr>
            <p:ph type="ctrTitle"/>
          </p:nvPr>
        </p:nvSpPr>
        <p:spPr>
          <a:xfrm>
            <a:off x="886714" y="2140770"/>
            <a:ext cx="10363200" cy="3025119"/>
          </a:xfrm>
        </p:spPr>
        <p:txBody>
          <a:bodyPr/>
          <a:lstStyle/>
          <a:p>
            <a:r>
              <a:rPr lang="en-US" sz="5400" b="1" dirty="0"/>
              <a:t>Terminology</a:t>
            </a:r>
          </a:p>
        </p:txBody>
      </p:sp>
    </p:spTree>
    <p:extLst>
      <p:ext uri="{BB962C8B-B14F-4D97-AF65-F5344CB8AC3E}">
        <p14:creationId xmlns:p14="http://schemas.microsoft.com/office/powerpoint/2010/main" val="353708082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41721</TotalTime>
  <Words>2657</Words>
  <Application>Microsoft Office PowerPoint</Application>
  <PresentationFormat>Widescreen</PresentationFormat>
  <Paragraphs>347</Paragraphs>
  <Slides>50</Slides>
  <Notes>37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Microsoft PhagsPa</vt:lpstr>
      <vt:lpstr>1_Office Theme</vt:lpstr>
      <vt:lpstr> Python Library for Tree Ensemble Rule Engineering</vt:lpstr>
      <vt:lpstr>Overview</vt:lpstr>
      <vt:lpstr>Problem Statement</vt:lpstr>
      <vt:lpstr>Introduction</vt:lpstr>
      <vt:lpstr>XAI Importance</vt:lpstr>
      <vt:lpstr>The PROBLEM</vt:lpstr>
      <vt:lpstr>The Problem</vt:lpstr>
      <vt:lpstr>The Problem (cont.)</vt:lpstr>
      <vt:lpstr>Terminology</vt:lpstr>
      <vt:lpstr>Decision Tree Rule Example</vt:lpstr>
      <vt:lpstr>Ensemble Learning Techniques</vt:lpstr>
      <vt:lpstr>Features , Leaves and Rules</vt:lpstr>
      <vt:lpstr>Neighborhood and Neighbors</vt:lpstr>
      <vt:lpstr>SHAP (SHapley Additive exPlanations)</vt:lpstr>
      <vt:lpstr>Methodology</vt:lpstr>
      <vt:lpstr>Complete Rule Simplification Procedure</vt:lpstr>
      <vt:lpstr>Initial Filtering using SHAP Values</vt:lpstr>
      <vt:lpstr>Initial Filtering</vt:lpstr>
      <vt:lpstr>1 .Rule Extraction from Ensembles</vt:lpstr>
      <vt:lpstr>1. Rule Extraction from Ensembles : XGBoost</vt:lpstr>
      <vt:lpstr>1. Rule Extraction from Ensembles : LightGBM</vt:lpstr>
      <vt:lpstr>1. Rule Extraction from Ensembles:  RandomForest</vt:lpstr>
      <vt:lpstr>2. Finding Neighborhoods</vt:lpstr>
      <vt:lpstr>3. Updating rules based on the Neighborhood</vt:lpstr>
      <vt:lpstr>Calculating SHAP Importance Values</vt:lpstr>
      <vt:lpstr>4. Updating Rules from SHAP Values</vt:lpstr>
      <vt:lpstr>Specific Filtering for Test Data</vt:lpstr>
      <vt:lpstr>Rule Filtering and Aggregation Specific for Test Data</vt:lpstr>
      <vt:lpstr>Specific Filtering for Test Data</vt:lpstr>
      <vt:lpstr>1. Finding Neighborhoods in which the Test Data Point Belongs</vt:lpstr>
      <vt:lpstr>2. Aggregating the Rules for the Test Data Point</vt:lpstr>
      <vt:lpstr>Picking Top X Features from the Aggregated Rule</vt:lpstr>
      <vt:lpstr>Final Rule Validation</vt:lpstr>
      <vt:lpstr>Final Rule Validation</vt:lpstr>
      <vt:lpstr>Final Rule Validation</vt:lpstr>
      <vt:lpstr>1. Finding all training data points which pass our customized rule</vt:lpstr>
      <vt:lpstr>2. Get predictions from trained Model </vt:lpstr>
      <vt:lpstr>3. Calculating Percentage of Predicted Classes</vt:lpstr>
      <vt:lpstr>Class Diagram</vt:lpstr>
      <vt:lpstr>Sequence Diagram</vt:lpstr>
      <vt:lpstr>Front End</vt:lpstr>
      <vt:lpstr>Login/Signup Page</vt:lpstr>
      <vt:lpstr>Doctor’s Dashboard</vt:lpstr>
      <vt:lpstr>Results</vt:lpstr>
      <vt:lpstr>Results </vt:lpstr>
      <vt:lpstr>Experiment</vt:lpstr>
      <vt:lpstr>Triple Extraction Evaluation</vt:lpstr>
      <vt:lpstr>Triple Extraction Evaluation</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Mudassar Farooq</dc:creator>
  <cp:lastModifiedBy>SYED HADI RAZA ZAIDI</cp:lastModifiedBy>
  <cp:revision>1134</cp:revision>
  <cp:lastPrinted>2015-08-28T08:18:18Z</cp:lastPrinted>
  <dcterms:created xsi:type="dcterms:W3CDTF">2014-08-11T07:21:43Z</dcterms:created>
  <dcterms:modified xsi:type="dcterms:W3CDTF">2024-09-12T02:33:57Z</dcterms:modified>
</cp:coreProperties>
</file>